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77" r:id="rId3"/>
    <p:sldId id="257" r:id="rId4"/>
    <p:sldId id="340" r:id="rId5"/>
    <p:sldId id="341" r:id="rId6"/>
    <p:sldId id="324" r:id="rId7"/>
    <p:sldId id="342" r:id="rId8"/>
    <p:sldId id="325" r:id="rId9"/>
    <p:sldId id="343" r:id="rId10"/>
    <p:sldId id="323" r:id="rId11"/>
    <p:sldId id="345" r:id="rId12"/>
    <p:sldId id="346" r:id="rId13"/>
    <p:sldId id="347" r:id="rId14"/>
    <p:sldId id="348" r:id="rId15"/>
    <p:sldId id="310" r:id="rId16"/>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clrMru>
    <a:srgbClr val="170B96"/>
    <a:srgbClr val="3194C6"/>
    <a:srgbClr val="0000CC"/>
    <a:srgbClr val="FF9966"/>
    <a:srgbClr val="FFFFFF"/>
    <a:srgbClr val="03AE97"/>
    <a:srgbClr val="A5C067"/>
    <a:srgbClr val="F7AC1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snapToObjects="1">
      <p:cViewPr varScale="1">
        <p:scale>
          <a:sx n="116" d="100"/>
          <a:sy n="116" d="100"/>
        </p:scale>
        <p:origin x="-252" y="-90"/>
      </p:cViewPr>
      <p:guideLst>
        <p:guide orient="horz" pos="1585"/>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ltLang="zh-CN" smtClean="0"/>
              <a:t>Click to edit Master subtitle style</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628650" y="273844"/>
            <a:ext cx="5762625" cy="4358879"/>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143000" y="2701529"/>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ltLang="zh-CN" smtClean="0"/>
              <a:t>Click to edit Master subtitle style</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623888" y="3442097"/>
            <a:ext cx="7886700" cy="1125140"/>
          </a:xfrm>
          <a:prstGeom prst="rect">
            <a:avLst/>
          </a:prstGeo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altLang="zh-CN" smtClean="0"/>
              <a:t>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628650" y="1369219"/>
            <a:ext cx="386715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369219"/>
            <a:ext cx="386715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3844"/>
            <a:ext cx="7886700" cy="994172"/>
          </a:xfrm>
          <a:prstGeom prst="rect">
            <a:avLst/>
          </a:prstGeo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630238" y="1260872"/>
            <a:ext cx="3868737"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smtClean="0"/>
              <a:t>Edit Master text styles</a:t>
            </a:r>
          </a:p>
        </p:txBody>
      </p:sp>
      <p:sp>
        <p:nvSpPr>
          <p:cNvPr id="4" name="Content Placeholder 3"/>
          <p:cNvSpPr>
            <a:spLocks noGrp="1"/>
          </p:cNvSpPr>
          <p:nvPr>
            <p:ph sz="half" idx="2"/>
          </p:nvPr>
        </p:nvSpPr>
        <p:spPr>
          <a:xfrm>
            <a:off x="630238" y="1878806"/>
            <a:ext cx="3868737" cy="2763441"/>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29150" y="1260872"/>
            <a:ext cx="3887788"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smtClean="0"/>
              <a:t>Edit Master text styles</a:t>
            </a:r>
          </a:p>
        </p:txBody>
      </p:sp>
      <p:sp>
        <p:nvSpPr>
          <p:cNvPr id="6" name="Content Placeholder 5"/>
          <p:cNvSpPr>
            <a:spLocks noGrp="1"/>
          </p:cNvSpPr>
          <p:nvPr>
            <p:ph sz="quarter" idx="4"/>
          </p:nvPr>
        </p:nvSpPr>
        <p:spPr>
          <a:xfrm>
            <a:off x="4629150" y="1878806"/>
            <a:ext cx="3887788" cy="2763441"/>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a:prstGeom prst="rect">
            <a:avLst/>
          </a:prstGeom>
        </p:spPr>
        <p:txBody>
          <a:bodyPr anchor="b"/>
          <a:lstStyle>
            <a:lvl1pPr>
              <a:defRPr sz="24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887788"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630238"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smtClean="0"/>
              <a:t>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a:prstGeom prst="rect">
            <a:avLst/>
          </a:prstGeom>
        </p:spPr>
        <p:txBody>
          <a:bodyPr anchor="b"/>
          <a:lstStyle>
            <a:lvl1pPr>
              <a:defRPr sz="24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3887788"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smtClean="0"/>
          </a:p>
        </p:txBody>
      </p:sp>
      <p:sp>
        <p:nvSpPr>
          <p:cNvPr id="4" name="Text Placeholder 3"/>
          <p:cNvSpPr>
            <a:spLocks noGrp="1"/>
          </p:cNvSpPr>
          <p:nvPr>
            <p:ph type="body" sz="half" idx="2"/>
          </p:nvPr>
        </p:nvSpPr>
        <p:spPr>
          <a:xfrm>
            <a:off x="630238"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smtClean="0"/>
              <a:t>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628650" y="273844"/>
            <a:ext cx="5762625" cy="4358879"/>
          </a:xfrm>
          <a:prstGeom prst="rect">
            <a:avLst/>
          </a:prstGeom>
        </p:spPr>
        <p:txBody>
          <a:bodyPr vert="eaVert"/>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623888" y="3442097"/>
            <a:ext cx="7886700" cy="1125140"/>
          </a:xfrm>
          <a:prstGeom prst="rect">
            <a:avLst/>
          </a:prstGeo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US" altLang="zh-CN" smtClean="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628650" y="1369219"/>
            <a:ext cx="386715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369219"/>
            <a:ext cx="3867150" cy="3263504"/>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273844"/>
            <a:ext cx="7886700" cy="994172"/>
          </a:xfrm>
          <a:prstGeom prst="rect">
            <a:avLst/>
          </a:prstGeo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630238" y="1260872"/>
            <a:ext cx="3868737"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smtClean="0"/>
              <a:t>Edit Master text styles</a:t>
            </a:r>
          </a:p>
        </p:txBody>
      </p:sp>
      <p:sp>
        <p:nvSpPr>
          <p:cNvPr id="4" name="Content Placeholder 3"/>
          <p:cNvSpPr>
            <a:spLocks noGrp="1"/>
          </p:cNvSpPr>
          <p:nvPr>
            <p:ph sz="half" idx="2"/>
          </p:nvPr>
        </p:nvSpPr>
        <p:spPr>
          <a:xfrm>
            <a:off x="630238" y="1878806"/>
            <a:ext cx="3868737" cy="2763441"/>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29150" y="1260872"/>
            <a:ext cx="3887788"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smtClean="0"/>
              <a:t>Edit Master text styles</a:t>
            </a:r>
          </a:p>
        </p:txBody>
      </p:sp>
      <p:sp>
        <p:nvSpPr>
          <p:cNvPr id="6" name="Content Placeholder 5"/>
          <p:cNvSpPr>
            <a:spLocks noGrp="1"/>
          </p:cNvSpPr>
          <p:nvPr>
            <p:ph sz="quarter" idx="4"/>
          </p:nvPr>
        </p:nvSpPr>
        <p:spPr>
          <a:xfrm>
            <a:off x="4629150" y="1878806"/>
            <a:ext cx="3887788" cy="2763441"/>
          </a:xfrm>
          <a:prstGeom prst="rect">
            <a:avLst/>
          </a:prstGeom>
        </p:spPr>
        <p:txBody>
          <a:body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en-US" altLang="zh-CN" smtClean="0"/>
              <a:t>Click to edit Master title style</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a:prstGeom prst="rect">
            <a:avLst/>
          </a:prstGeom>
        </p:spPr>
        <p:txBody>
          <a:bodyPr anchor="b"/>
          <a:lstStyle>
            <a:lvl1pPr>
              <a:defRPr sz="24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887788"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ltLang="zh-CN" smtClean="0"/>
              <a:t>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630238"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smtClean="0"/>
              <a:t>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42900"/>
            <a:ext cx="2949575" cy="1200150"/>
          </a:xfrm>
          <a:prstGeom prst="rect">
            <a:avLst/>
          </a:prstGeom>
        </p:spPr>
        <p:txBody>
          <a:bodyPr anchor="b"/>
          <a:lstStyle>
            <a:lvl1pPr>
              <a:defRPr sz="24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3887788"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smtClean="0"/>
          </a:p>
        </p:txBody>
      </p:sp>
      <p:sp>
        <p:nvSpPr>
          <p:cNvPr id="4" name="Text Placeholder 3"/>
          <p:cNvSpPr>
            <a:spLocks noGrp="1"/>
          </p:cNvSpPr>
          <p:nvPr>
            <p:ph type="body" sz="half" idx="2"/>
          </p:nvPr>
        </p:nvSpPr>
        <p:spPr>
          <a:xfrm>
            <a:off x="630238" y="1543050"/>
            <a:ext cx="2949575"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smtClean="0"/>
              <a:t>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p:cNvPicPr>
            <a:picLocks noChangeAspect="1"/>
          </p:cNvPicPr>
          <p:nvPr userDrawn="1"/>
        </p:nvPicPr>
        <p:blipFill>
          <a:blip r:embed="rId13"/>
          <a:srcRect t="40199" r="1962" b="38313"/>
          <a:stretch>
            <a:fillRect/>
          </a:stretch>
        </p:blipFill>
        <p:spPr bwMode="auto">
          <a:xfrm>
            <a:off x="0" y="349250"/>
            <a:ext cx="9144000" cy="439738"/>
          </a:xfrm>
          <a:prstGeom prst="rect">
            <a:avLst/>
          </a:prstGeom>
          <a:noFill/>
          <a:ln w="9525">
            <a:noFill/>
            <a:miter lim="800000"/>
            <a:headEnd/>
            <a:tailEnd/>
          </a:ln>
        </p:spPr>
      </p:pic>
      <p:pic>
        <p:nvPicPr>
          <p:cNvPr id="1027" name="Picture 8"/>
          <p:cNvPicPr>
            <a:picLocks noChangeAspect="1"/>
          </p:cNvPicPr>
          <p:nvPr userDrawn="1"/>
        </p:nvPicPr>
        <p:blipFill>
          <a:blip r:embed="rId14"/>
          <a:srcRect/>
          <a:stretch>
            <a:fillRect/>
          </a:stretch>
        </p:blipFill>
        <p:spPr bwMode="auto">
          <a:xfrm>
            <a:off x="0" y="4802188"/>
            <a:ext cx="9144000" cy="53975"/>
          </a:xfrm>
          <a:prstGeom prst="rect">
            <a:avLst/>
          </a:prstGeom>
          <a:noFill/>
          <a:ln w="9525">
            <a:noFill/>
            <a:miter lim="800000"/>
            <a:headEnd/>
            <a:tailEnd/>
          </a:ln>
        </p:spPr>
      </p:pic>
      <p:sp>
        <p:nvSpPr>
          <p:cNvPr id="1028" name="Text Box 9"/>
          <p:cNvSpPr txBox="1">
            <a:spLocks noChangeArrowheads="1"/>
          </p:cNvSpPr>
          <p:nvPr/>
        </p:nvSpPr>
        <p:spPr bwMode="auto">
          <a:xfrm>
            <a:off x="6837363" y="4878388"/>
            <a:ext cx="2879725" cy="230187"/>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900" smtClean="0">
                <a:ea typeface="黑体" panose="02010609060101010101" pitchFamily="49" charset="-122"/>
              </a:rPr>
              <a:t>天津市社会保险基金管理中心</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3300" kern="12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257175" indent="-257175" algn="l" rtl="0" eaLnBrk="0" fontAlgn="base" hangingPunct="0">
        <a:spcBef>
          <a:spcPct val="15000"/>
        </a:spcBef>
        <a:spcAft>
          <a:spcPct val="0"/>
        </a:spcAft>
        <a:buChar char="•"/>
        <a:defRPr sz="2400" kern="1200">
          <a:solidFill>
            <a:schemeClr val="tx1"/>
          </a:solidFill>
          <a:latin typeface="+mn-lt"/>
          <a:ea typeface="+mn-ea"/>
          <a:cs typeface="+mn-cs"/>
        </a:defRPr>
      </a:lvl1pPr>
      <a:lvl2pPr marL="557213" indent="-212725" algn="l" rtl="0" eaLnBrk="0" fontAlgn="base" hangingPunct="0">
        <a:spcBef>
          <a:spcPct val="15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15000"/>
        </a:spcBef>
        <a:spcAft>
          <a:spcPct val="0"/>
        </a:spcAft>
        <a:buChar char="•"/>
        <a:defRPr kern="1200">
          <a:solidFill>
            <a:schemeClr val="tx1"/>
          </a:solidFill>
          <a:latin typeface="+mn-lt"/>
          <a:ea typeface="+mn-ea"/>
          <a:cs typeface="+mn-cs"/>
        </a:defRPr>
      </a:lvl3pPr>
      <a:lvl4pPr marL="1200150" indent="-171450" algn="l" rtl="0" eaLnBrk="0" fontAlgn="base" hangingPunct="0">
        <a:spcBef>
          <a:spcPct val="15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15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7"/>
          <p:cNvPicPr>
            <a:picLocks noChangeAspect="1"/>
          </p:cNvPicPr>
          <p:nvPr userDrawn="1"/>
        </p:nvPicPr>
        <p:blipFill>
          <a:blip r:embed="rId13"/>
          <a:srcRect t="40199" r="1962" b="38313"/>
          <a:stretch>
            <a:fillRect/>
          </a:stretch>
        </p:blipFill>
        <p:spPr bwMode="auto">
          <a:xfrm>
            <a:off x="0" y="349250"/>
            <a:ext cx="9144000" cy="439738"/>
          </a:xfrm>
          <a:prstGeom prst="rect">
            <a:avLst/>
          </a:prstGeom>
          <a:noFill/>
          <a:ln w="9525">
            <a:noFill/>
            <a:miter lim="800000"/>
            <a:headEnd/>
            <a:tailEnd/>
          </a:ln>
        </p:spPr>
      </p:pic>
      <p:pic>
        <p:nvPicPr>
          <p:cNvPr id="2051" name="Picture 8"/>
          <p:cNvPicPr>
            <a:picLocks noChangeAspect="1"/>
          </p:cNvPicPr>
          <p:nvPr userDrawn="1"/>
        </p:nvPicPr>
        <p:blipFill>
          <a:blip r:embed="rId14"/>
          <a:srcRect/>
          <a:stretch>
            <a:fillRect/>
          </a:stretch>
        </p:blipFill>
        <p:spPr bwMode="auto">
          <a:xfrm>
            <a:off x="0" y="4802188"/>
            <a:ext cx="9144000" cy="53975"/>
          </a:xfrm>
          <a:prstGeom prst="rect">
            <a:avLst/>
          </a:prstGeom>
          <a:noFill/>
          <a:ln w="9525">
            <a:noFill/>
            <a:miter lim="800000"/>
            <a:headEnd/>
            <a:tailEnd/>
          </a:ln>
        </p:spPr>
      </p:pic>
      <p:sp>
        <p:nvSpPr>
          <p:cNvPr id="2052" name="Text Box 9"/>
          <p:cNvSpPr txBox="1">
            <a:spLocks noChangeArrowheads="1"/>
          </p:cNvSpPr>
          <p:nvPr/>
        </p:nvSpPr>
        <p:spPr bwMode="auto">
          <a:xfrm>
            <a:off x="6837363" y="4878388"/>
            <a:ext cx="2879725" cy="230187"/>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900" smtClean="0">
                <a:ea typeface="黑体" panose="02010609060101010101" pitchFamily="49" charset="-122"/>
              </a:rPr>
              <a:t>天津市社会保险基金管理中心</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lvl1pPr algn="ctr" rtl="0" eaLnBrk="0" fontAlgn="base" hangingPunct="0">
        <a:spcBef>
          <a:spcPct val="0"/>
        </a:spcBef>
        <a:spcAft>
          <a:spcPct val="0"/>
        </a:spcAft>
        <a:defRPr sz="3300" kern="12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257175" indent="-257175" algn="l" rtl="0" eaLnBrk="0" fontAlgn="base" hangingPunct="0">
        <a:spcBef>
          <a:spcPct val="15000"/>
        </a:spcBef>
        <a:spcAft>
          <a:spcPct val="0"/>
        </a:spcAft>
        <a:buChar char="•"/>
        <a:defRPr sz="2400" kern="1200">
          <a:solidFill>
            <a:schemeClr val="tx1"/>
          </a:solidFill>
          <a:latin typeface="+mn-lt"/>
          <a:ea typeface="+mn-ea"/>
          <a:cs typeface="+mn-cs"/>
        </a:defRPr>
      </a:lvl1pPr>
      <a:lvl2pPr marL="557213" indent="-212725" algn="l" rtl="0" eaLnBrk="0" fontAlgn="base" hangingPunct="0">
        <a:spcBef>
          <a:spcPct val="15000"/>
        </a:spcBef>
        <a:spcAft>
          <a:spcPct val="0"/>
        </a:spcAft>
        <a:buChar char="–"/>
        <a:defRPr sz="2100" kern="1200">
          <a:solidFill>
            <a:schemeClr val="tx1"/>
          </a:solidFill>
          <a:latin typeface="+mn-lt"/>
          <a:ea typeface="+mn-ea"/>
          <a:cs typeface="+mn-cs"/>
        </a:defRPr>
      </a:lvl2pPr>
      <a:lvl3pPr marL="857250" indent="-171450" algn="l" rtl="0" eaLnBrk="0" fontAlgn="base" hangingPunct="0">
        <a:spcBef>
          <a:spcPct val="15000"/>
        </a:spcBef>
        <a:spcAft>
          <a:spcPct val="0"/>
        </a:spcAft>
        <a:buChar char="•"/>
        <a:defRPr kern="1200">
          <a:solidFill>
            <a:schemeClr val="tx1"/>
          </a:solidFill>
          <a:latin typeface="+mn-lt"/>
          <a:ea typeface="+mn-ea"/>
          <a:cs typeface="+mn-cs"/>
        </a:defRPr>
      </a:lvl3pPr>
      <a:lvl4pPr marL="1200150" indent="-171450" algn="l" rtl="0" eaLnBrk="0" fontAlgn="base" hangingPunct="0">
        <a:spcBef>
          <a:spcPct val="15000"/>
        </a:spcBef>
        <a:spcAft>
          <a:spcPct val="0"/>
        </a:spcAft>
        <a:buChar char="–"/>
        <a:defRPr sz="1500" kern="1200">
          <a:solidFill>
            <a:schemeClr val="tx1"/>
          </a:solidFill>
          <a:latin typeface="+mn-lt"/>
          <a:ea typeface="+mn-ea"/>
          <a:cs typeface="+mn-cs"/>
        </a:defRPr>
      </a:lvl4pPr>
      <a:lvl5pPr marL="1543050" indent="-171450" algn="l" rtl="0" eaLnBrk="0" fontAlgn="base" hangingPunct="0">
        <a:spcBef>
          <a:spcPct val="15000"/>
        </a:spcBef>
        <a:spcAft>
          <a:spcPct val="0"/>
        </a:spcAft>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0"/>
          <p:cNvGrpSpPr>
            <a:grpSpLocks/>
          </p:cNvGrpSpPr>
          <p:nvPr/>
        </p:nvGrpSpPr>
        <p:grpSpPr bwMode="auto">
          <a:xfrm>
            <a:off x="1154113" y="1509713"/>
            <a:ext cx="6835775" cy="90487"/>
            <a:chOff x="1154430" y="1509395"/>
            <a:chExt cx="6835140" cy="90805"/>
          </a:xfrm>
        </p:grpSpPr>
        <p:cxnSp>
          <p:nvCxnSpPr>
            <p:cNvPr id="3080" name="直接连接符 14"/>
            <p:cNvCxnSpPr>
              <a:cxnSpLocks noChangeShapeType="1"/>
            </p:cNvCxnSpPr>
            <p:nvPr/>
          </p:nvCxnSpPr>
          <p:spPr bwMode="auto">
            <a:xfrm>
              <a:off x="1154430" y="1509395"/>
              <a:ext cx="6835140" cy="0"/>
            </a:xfrm>
            <a:prstGeom prst="line">
              <a:avLst/>
            </a:prstGeom>
            <a:noFill/>
            <a:ln w="76200" algn="ctr">
              <a:solidFill>
                <a:srgbClr val="0070C0"/>
              </a:solidFill>
              <a:miter lim="800000"/>
              <a:headEnd/>
              <a:tailEnd/>
            </a:ln>
          </p:spPr>
        </p:cxnSp>
        <p:cxnSp>
          <p:nvCxnSpPr>
            <p:cNvPr id="3081" name="直接连接符 15"/>
            <p:cNvCxnSpPr>
              <a:cxnSpLocks noChangeShapeType="1"/>
            </p:cNvCxnSpPr>
            <p:nvPr/>
          </p:nvCxnSpPr>
          <p:spPr bwMode="auto">
            <a:xfrm>
              <a:off x="1154430" y="1600200"/>
              <a:ext cx="6835140" cy="0"/>
            </a:xfrm>
            <a:prstGeom prst="line">
              <a:avLst/>
            </a:prstGeom>
            <a:noFill/>
            <a:ln w="6350" algn="ctr">
              <a:solidFill>
                <a:srgbClr val="0070C0"/>
              </a:solidFill>
              <a:miter lim="800000"/>
              <a:headEnd/>
              <a:tailEnd/>
            </a:ln>
          </p:spPr>
        </p:cxnSp>
      </p:grpSp>
      <p:grpSp>
        <p:nvGrpSpPr>
          <p:cNvPr id="4" name="组合 11"/>
          <p:cNvGrpSpPr>
            <a:grpSpLocks/>
          </p:cNvGrpSpPr>
          <p:nvPr/>
        </p:nvGrpSpPr>
        <p:grpSpPr bwMode="auto">
          <a:xfrm flipV="1">
            <a:off x="1154113" y="2643188"/>
            <a:ext cx="6835775" cy="90487"/>
            <a:chOff x="1154430" y="2643505"/>
            <a:chExt cx="6835140" cy="90805"/>
          </a:xfrm>
        </p:grpSpPr>
        <p:cxnSp>
          <p:nvCxnSpPr>
            <p:cNvPr id="3078" name="直接连接符 12"/>
            <p:cNvCxnSpPr>
              <a:cxnSpLocks noChangeShapeType="1"/>
            </p:cNvCxnSpPr>
            <p:nvPr/>
          </p:nvCxnSpPr>
          <p:spPr bwMode="auto">
            <a:xfrm>
              <a:off x="1154430" y="2643505"/>
              <a:ext cx="6835140" cy="0"/>
            </a:xfrm>
            <a:prstGeom prst="line">
              <a:avLst/>
            </a:prstGeom>
            <a:noFill/>
            <a:ln w="76200" algn="ctr">
              <a:solidFill>
                <a:srgbClr val="0070C0"/>
              </a:solidFill>
              <a:miter lim="800000"/>
              <a:headEnd/>
              <a:tailEnd/>
            </a:ln>
          </p:spPr>
        </p:cxnSp>
        <p:cxnSp>
          <p:nvCxnSpPr>
            <p:cNvPr id="3079" name="直接连接符 13"/>
            <p:cNvCxnSpPr>
              <a:cxnSpLocks noChangeShapeType="1"/>
            </p:cNvCxnSpPr>
            <p:nvPr/>
          </p:nvCxnSpPr>
          <p:spPr bwMode="auto">
            <a:xfrm>
              <a:off x="1154430" y="2734310"/>
              <a:ext cx="6835140" cy="0"/>
            </a:xfrm>
            <a:prstGeom prst="line">
              <a:avLst/>
            </a:prstGeom>
            <a:noFill/>
            <a:ln w="6350" algn="ctr">
              <a:solidFill>
                <a:srgbClr val="0070C0"/>
              </a:solidFill>
              <a:miter lim="800000"/>
              <a:headEnd/>
              <a:tailEnd/>
            </a:ln>
          </p:spPr>
        </p:cxnSp>
      </p:grpSp>
      <p:sp>
        <p:nvSpPr>
          <p:cNvPr id="17" name="文本框 16"/>
          <p:cNvSpPr txBox="1"/>
          <p:nvPr/>
        </p:nvSpPr>
        <p:spPr>
          <a:xfrm>
            <a:off x="1064895" y="1764665"/>
            <a:ext cx="7017385" cy="530915"/>
          </a:xfrm>
          <a:prstGeom prst="rect">
            <a:avLst/>
          </a:prstGeom>
          <a:noFill/>
        </p:spPr>
        <p:txBody>
          <a:bodyPr lIns="68580" tIns="34290" rIns="68580" bIns="34290">
            <a:spAutoFit/>
          </a:bodyPr>
          <a:lstStyle/>
          <a:p>
            <a:pPr algn="ctr" defTabSz="685800" fontAlgn="auto" hangingPunct="1">
              <a:spcBef>
                <a:spcPts val="0"/>
              </a:spcBef>
              <a:spcAft>
                <a:spcPts val="0"/>
              </a:spcAft>
              <a:defRPr/>
            </a:pPr>
            <a:r>
              <a:rPr lang="en-US" altLang="ko-KR" sz="3000" b="1" dirty="0" err="1">
                <a:gradFill rotWithShape="1">
                  <a:gsLst>
                    <a:gs pos="0">
                      <a:srgbClr val="FECF40"/>
                    </a:gs>
                    <a:gs pos="100000">
                      <a:srgbClr val="846C21"/>
                    </a:gs>
                  </a:gsLst>
                  <a:lin ang="5400000"/>
                </a:gradFill>
                <a:latin typeface="微软雅黑" panose="020B0503020204020204" charset="-122"/>
                <a:ea typeface="微软雅黑" panose="020B0503020204020204" charset="-122"/>
              </a:rPr>
              <a:t>企业社会保险费</a:t>
            </a:r>
            <a:r>
              <a:rPr lang="zh-CN" altLang="en-US" sz="3000" b="1" dirty="0">
                <a:gradFill rotWithShape="1">
                  <a:gsLst>
                    <a:gs pos="0">
                      <a:srgbClr val="FECF40"/>
                    </a:gs>
                    <a:gs pos="100000">
                      <a:srgbClr val="846C21"/>
                    </a:gs>
                  </a:gsLst>
                  <a:lin ang="5400000"/>
                </a:gradFill>
                <a:latin typeface="微软雅黑" panose="020B0503020204020204" charset="-122"/>
                <a:ea typeface="微软雅黑" panose="020B0503020204020204" charset="-122"/>
              </a:rPr>
              <a:t>征收</a:t>
            </a:r>
            <a:r>
              <a:rPr lang="en-US" altLang="ko-KR" sz="3000" b="1" dirty="0" err="1">
                <a:gradFill rotWithShape="1">
                  <a:gsLst>
                    <a:gs pos="0">
                      <a:srgbClr val="FECF40"/>
                    </a:gs>
                    <a:gs pos="100000">
                      <a:srgbClr val="846C21"/>
                    </a:gs>
                  </a:gsLst>
                  <a:lin ang="5400000"/>
                </a:gradFill>
                <a:latin typeface="微软雅黑" panose="020B0503020204020204" charset="-122"/>
                <a:ea typeface="微软雅黑" panose="020B0503020204020204" charset="-122"/>
              </a:rPr>
              <a:t>职责划转工作讲解</a:t>
            </a:r>
            <a:endParaRPr lang="ko-KR" altLang="en-US" sz="3000" b="1" dirty="0">
              <a:gradFill rotWithShape="1">
                <a:gsLst>
                  <a:gs pos="0">
                    <a:srgbClr val="FECF40"/>
                  </a:gs>
                  <a:gs pos="100000">
                    <a:srgbClr val="846C21"/>
                  </a:gs>
                </a:gsLst>
                <a:lin ang="5400000"/>
              </a:gradFill>
              <a:latin typeface="微软雅黑" panose="020B0503020204020204" charset="-122"/>
              <a:ea typeface="微软雅黑" panose="020B0503020204020204" charset="-122"/>
            </a:endParaRPr>
          </a:p>
        </p:txBody>
      </p:sp>
      <p:sp>
        <p:nvSpPr>
          <p:cNvPr id="2" name="文本框 1"/>
          <p:cNvSpPr txBox="1"/>
          <p:nvPr/>
        </p:nvSpPr>
        <p:spPr>
          <a:xfrm>
            <a:off x="2963545" y="3310890"/>
            <a:ext cx="3394075" cy="645795"/>
          </a:xfrm>
          <a:prstGeom prst="rect">
            <a:avLst/>
          </a:prstGeom>
          <a:noFill/>
        </p:spPr>
        <p:txBody>
          <a:bodyPr>
            <a:spAutoFit/>
          </a:bodyPr>
          <a:lstStyle/>
          <a:p>
            <a:pPr algn="ctr" fontAlgn="auto" hangingPunct="1">
              <a:spcBef>
                <a:spcPts val="0"/>
              </a:spcBef>
              <a:spcAft>
                <a:spcPts val="0"/>
              </a:spcAft>
              <a:defRPr/>
            </a:pPr>
            <a:r>
              <a:rPr lang="en-US" altLang="ko-KR" dirty="0" err="1">
                <a:gradFill rotWithShape="1">
                  <a:gsLst>
                    <a:gs pos="0">
                      <a:srgbClr val="FECF40"/>
                    </a:gs>
                    <a:gs pos="100000">
                      <a:srgbClr val="846C21"/>
                    </a:gs>
                  </a:gsLst>
                  <a:lin ang="0"/>
                </a:gradFill>
                <a:latin typeface="微软雅黑" panose="020B0503020204020204" charset="-122"/>
                <a:ea typeface="微软雅黑" panose="020B0503020204020204" charset="-122"/>
              </a:rPr>
              <a:t>天津市社会保险基金管理中心</a:t>
            </a:r>
            <a:endParaRPr lang="en-US" altLang="ko-KR" dirty="0">
              <a:gradFill rotWithShape="1">
                <a:gsLst>
                  <a:gs pos="0">
                    <a:srgbClr val="FECF40"/>
                  </a:gs>
                  <a:gs pos="100000">
                    <a:srgbClr val="846C21"/>
                  </a:gs>
                </a:gsLst>
                <a:lin ang="0"/>
              </a:gradFill>
              <a:latin typeface="微软雅黑" panose="020B0503020204020204" charset="-122"/>
              <a:ea typeface="微软雅黑" panose="020B0503020204020204" charset="-122"/>
            </a:endParaRPr>
          </a:p>
          <a:p>
            <a:pPr algn="ctr" fontAlgn="auto" hangingPunct="1">
              <a:spcBef>
                <a:spcPts val="0"/>
              </a:spcBef>
              <a:spcAft>
                <a:spcPts val="0"/>
              </a:spcAft>
              <a:defRPr/>
            </a:pPr>
            <a:r>
              <a:rPr lang="en-US" altLang="ko-KR" dirty="0">
                <a:gradFill rotWithShape="1">
                  <a:gsLst>
                    <a:gs pos="0">
                      <a:srgbClr val="FECF40"/>
                    </a:gs>
                    <a:gs pos="100000">
                      <a:srgbClr val="846C21"/>
                    </a:gs>
                  </a:gsLst>
                  <a:lin ang="0"/>
                </a:gradFill>
                <a:latin typeface="微软雅黑" panose="020B0503020204020204" charset="-122"/>
                <a:ea typeface="微软雅黑" panose="020B0503020204020204" charset="-122"/>
              </a:rPr>
              <a:t>2020年11月5日</a:t>
            </a:r>
            <a:endParaRPr lang="ko-KR" altLang="en-US" dirty="0">
              <a:gradFill rotWithShape="1">
                <a:gsLst>
                  <a:gs pos="0">
                    <a:srgbClr val="FECF40"/>
                  </a:gs>
                  <a:gs pos="100000">
                    <a:srgbClr val="846C21"/>
                  </a:gs>
                </a:gsLst>
                <a:lin ang="0"/>
              </a:gra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nodeType="click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051720" y="953755"/>
            <a:ext cx="6336704" cy="1887696"/>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zh-CN" sz="1600" dirty="0">
                <a:latin typeface="仿宋" panose="02010609060101010101" pitchFamily="49" charset="-122"/>
                <a:ea typeface="仿宋" panose="02010609060101010101" pitchFamily="49" charset="-122"/>
              </a:rPr>
              <a:t>社保网申系统</a:t>
            </a:r>
            <a:r>
              <a:rPr lang="en-US" altLang="zh-CN" sz="1600" dirty="0" err="1">
                <a:latin typeface="仿宋" panose="02010609060101010101" pitchFamily="49" charset="-122"/>
                <a:ea typeface="仿宋" panose="02010609060101010101" pitchFamily="49" charset="-122"/>
              </a:rPr>
              <a:t>Ukey</a:t>
            </a:r>
            <a:r>
              <a:rPr lang="zh-CN" altLang="zh-CN" sz="1600" dirty="0">
                <a:latin typeface="仿宋" panose="02010609060101010101" pitchFamily="49" charset="-122"/>
                <a:ea typeface="仿宋" panose="02010609060101010101" pitchFamily="49" charset="-122"/>
              </a:rPr>
              <a:t>和税务单位客户端</a:t>
            </a:r>
            <a:r>
              <a:rPr lang="en-US" altLang="zh-CN" sz="1600" dirty="0" err="1">
                <a:latin typeface="仿宋" panose="02010609060101010101" pitchFamily="49" charset="-122"/>
                <a:ea typeface="仿宋" panose="02010609060101010101" pitchFamily="49" charset="-122"/>
              </a:rPr>
              <a:t>Ukey</a:t>
            </a:r>
            <a:r>
              <a:rPr lang="zh-CN" altLang="zh-CN" sz="1600" dirty="0">
                <a:latin typeface="仿宋" panose="02010609060101010101" pitchFamily="49" charset="-122"/>
                <a:ea typeface="仿宋" panose="02010609060101010101" pitchFamily="49" charset="-122"/>
              </a:rPr>
              <a:t>不通用</a:t>
            </a:r>
            <a:r>
              <a:rPr lang="zh-CN" altLang="en-US" sz="1600" dirty="0">
                <a:latin typeface="仿宋" panose="02010609060101010101" pitchFamily="49" charset="-122"/>
                <a:ea typeface="仿宋" panose="02010609060101010101" pitchFamily="49" charset="-122"/>
              </a:rPr>
              <a:t>。</a:t>
            </a:r>
            <a:r>
              <a:rPr lang="zh-CN" altLang="zh-CN" sz="1600" dirty="0">
                <a:latin typeface="仿宋" panose="02010609060101010101" pitchFamily="49" charset="-122"/>
                <a:ea typeface="仿宋" panose="02010609060101010101" pitchFamily="49" charset="-122"/>
              </a:rPr>
              <a:t>社保网申系统仍需要企业使用社保</a:t>
            </a:r>
            <a:r>
              <a:rPr lang="en-US" altLang="zh-CN" sz="1600" dirty="0" err="1">
                <a:latin typeface="仿宋" panose="02010609060101010101" pitchFamily="49" charset="-122"/>
                <a:ea typeface="仿宋" panose="02010609060101010101" pitchFamily="49" charset="-122"/>
              </a:rPr>
              <a:t>Ukey</a:t>
            </a:r>
            <a:r>
              <a:rPr lang="zh-CN" altLang="zh-CN" sz="1600" dirty="0">
                <a:latin typeface="仿宋" panose="02010609060101010101" pitchFamily="49" charset="-122"/>
                <a:ea typeface="仿宋" panose="02010609060101010101" pitchFamily="49" charset="-122"/>
              </a:rPr>
              <a:t>登录，</a:t>
            </a:r>
            <a:r>
              <a:rPr lang="zh-CN" altLang="zh-CN" sz="1600" dirty="0" smtClean="0">
                <a:latin typeface="仿宋" panose="02010609060101010101" pitchFamily="49" charset="-122"/>
                <a:ea typeface="仿宋" panose="02010609060101010101" pitchFamily="49" charset="-122"/>
              </a:rPr>
              <a:t>申报人员</a:t>
            </a:r>
            <a:r>
              <a:rPr lang="zh-CN" altLang="en-US" sz="1600" dirty="0" smtClean="0">
                <a:latin typeface="仿宋" panose="02010609060101010101" pitchFamily="49" charset="-122"/>
                <a:ea typeface="仿宋" panose="02010609060101010101" pitchFamily="49" charset="-122"/>
              </a:rPr>
              <a:t>变动</a:t>
            </a:r>
            <a:r>
              <a:rPr lang="zh-CN" altLang="zh-CN" sz="1600" dirty="0" smtClean="0">
                <a:latin typeface="仿宋" panose="02010609060101010101" pitchFamily="49" charset="-122"/>
                <a:ea typeface="仿宋" panose="02010609060101010101" pitchFamily="49" charset="-122"/>
              </a:rPr>
              <a:t>、</a:t>
            </a:r>
            <a:r>
              <a:rPr lang="zh-CN" altLang="zh-CN" sz="1600" dirty="0">
                <a:latin typeface="仿宋" panose="02010609060101010101" pitchFamily="49" charset="-122"/>
                <a:ea typeface="仿宋" panose="02010609060101010101" pitchFamily="49" charset="-122"/>
              </a:rPr>
              <a:t>核定</a:t>
            </a:r>
            <a:r>
              <a:rPr lang="zh-CN" altLang="en-US" sz="1600" dirty="0">
                <a:latin typeface="仿宋" panose="02010609060101010101" pitchFamily="49" charset="-122"/>
                <a:ea typeface="仿宋" panose="02010609060101010101" pitchFamily="49" charset="-122"/>
              </a:rPr>
              <a:t>缴费基数和</a:t>
            </a:r>
            <a:r>
              <a:rPr lang="zh-CN" altLang="zh-CN" sz="1600" dirty="0">
                <a:latin typeface="仿宋" panose="02010609060101010101" pitchFamily="49" charset="-122"/>
                <a:ea typeface="仿宋" panose="02010609060101010101" pitchFamily="49" charset="-122"/>
              </a:rPr>
              <a:t>应缴金额。税务单位客户端</a:t>
            </a:r>
            <a:r>
              <a:rPr lang="en-US" altLang="zh-CN" sz="1600" dirty="0" err="1">
                <a:latin typeface="仿宋" panose="02010609060101010101" pitchFamily="49" charset="-122"/>
                <a:ea typeface="仿宋" panose="02010609060101010101" pitchFamily="49" charset="-122"/>
              </a:rPr>
              <a:t>Ukey</a:t>
            </a:r>
            <a:r>
              <a:rPr lang="zh-CN" altLang="zh-CN" sz="1600" dirty="0">
                <a:latin typeface="仿宋" panose="02010609060101010101" pitchFamily="49" charset="-122"/>
                <a:ea typeface="仿宋" panose="02010609060101010101" pitchFamily="49" charset="-122"/>
              </a:rPr>
              <a:t>用于在税务部门办理社会保险费缴费业务</a:t>
            </a:r>
            <a:r>
              <a:rPr lang="zh-CN" altLang="zh-CN" sz="1600" dirty="0" smtClean="0">
                <a:latin typeface="仿宋" panose="02010609060101010101" pitchFamily="49" charset="-122"/>
                <a:ea typeface="仿宋" panose="02010609060101010101" pitchFamily="49" charset="-122"/>
              </a:rPr>
              <a:t>。</a:t>
            </a:r>
            <a:r>
              <a:rPr lang="en-US" altLang="ko-KR" sz="1600" dirty="0">
                <a:latin typeface="仿宋" panose="02010609060101010101" pitchFamily="49" charset="-122"/>
                <a:ea typeface="仿宋" panose="02010609060101010101" pitchFamily="49" charset="-122"/>
                <a:sym typeface="+mn-ea"/>
              </a:rPr>
              <a:t> </a:t>
            </a:r>
            <a:r>
              <a:rPr lang="zh-CN" altLang="en-US" sz="1600" dirty="0" smtClean="0">
                <a:latin typeface="仿宋" panose="02010609060101010101" pitchFamily="49" charset="-122"/>
                <a:ea typeface="仿宋" panose="02010609060101010101" pitchFamily="49" charset="-122"/>
                <a:sym typeface="+mn-ea"/>
              </a:rPr>
              <a:t>（</a:t>
            </a:r>
            <a:r>
              <a:rPr lang="zh-CN" altLang="zh-CN" sz="1600" dirty="0">
                <a:latin typeface="仿宋" panose="02010609060101010101" pitchFamily="49" charset="-122"/>
                <a:ea typeface="仿宋" panose="02010609060101010101" pitchFamily="49" charset="-122"/>
              </a:rPr>
              <a:t>市税务局门户</a:t>
            </a:r>
            <a:r>
              <a:rPr lang="zh-CN" altLang="zh-CN" sz="1600" dirty="0" smtClean="0">
                <a:latin typeface="仿宋" panose="02010609060101010101" pitchFamily="49" charset="-122"/>
                <a:ea typeface="仿宋" panose="02010609060101010101" pitchFamily="49" charset="-122"/>
              </a:rPr>
              <a:t>网站</a:t>
            </a:r>
            <a:r>
              <a:rPr lang="zh-CN" altLang="en-US" sz="1600" dirty="0" smtClean="0">
                <a:latin typeface="仿宋" panose="02010609060101010101" pitchFamily="49" charset="-122"/>
                <a:ea typeface="仿宋" panose="02010609060101010101" pitchFamily="49" charset="-122"/>
              </a:rPr>
              <a:t>、</a:t>
            </a:r>
            <a:r>
              <a:rPr lang="zh-CN" altLang="zh-CN" sz="1600" dirty="0" smtClean="0">
                <a:latin typeface="仿宋" panose="02010609060101010101" pitchFamily="49" charset="-122"/>
                <a:ea typeface="仿宋" panose="02010609060101010101" pitchFamily="49" charset="-122"/>
              </a:rPr>
              <a:t>社保中心</a:t>
            </a:r>
            <a:r>
              <a:rPr lang="zh-CN" altLang="zh-CN" sz="1600" dirty="0">
                <a:latin typeface="仿宋" panose="02010609060101010101" pitchFamily="49" charset="-122"/>
                <a:ea typeface="仿宋" panose="02010609060101010101" pitchFamily="49" charset="-122"/>
              </a:rPr>
              <a:t>网申经办</a:t>
            </a:r>
            <a:r>
              <a:rPr lang="zh-CN" altLang="zh-CN" sz="1600" dirty="0" smtClean="0">
                <a:latin typeface="仿宋" panose="02010609060101010101" pitchFamily="49" charset="-122"/>
                <a:ea typeface="仿宋" panose="02010609060101010101" pitchFamily="49" charset="-122"/>
              </a:rPr>
              <a:t>系统提供</a:t>
            </a:r>
            <a:r>
              <a:rPr lang="zh-CN" altLang="zh-CN" sz="1600" dirty="0">
                <a:latin typeface="仿宋" panose="02010609060101010101" pitchFamily="49" charset="-122"/>
                <a:ea typeface="仿宋" panose="02010609060101010101" pitchFamily="49" charset="-122"/>
              </a:rPr>
              <a:t>经办指南</a:t>
            </a:r>
            <a:r>
              <a:rPr lang="zh-CN" altLang="zh-CN" sz="1600" dirty="0" smtClean="0">
                <a:latin typeface="仿宋" panose="02010609060101010101" pitchFamily="49" charset="-122"/>
                <a:ea typeface="仿宋" panose="02010609060101010101" pitchFamily="49" charset="-122"/>
              </a:rPr>
              <a:t>及</a:t>
            </a:r>
            <a:r>
              <a:rPr lang="zh-CN" altLang="en-US" sz="1600" dirty="0" smtClean="0">
                <a:latin typeface="仿宋" panose="02010609060101010101" pitchFamily="49" charset="-122"/>
                <a:ea typeface="仿宋" panose="02010609060101010101" pitchFamily="49" charset="-122"/>
              </a:rPr>
              <a:t>税务</a:t>
            </a:r>
            <a:r>
              <a:rPr lang="zh-CN" altLang="zh-CN" sz="1600" dirty="0" smtClean="0">
                <a:latin typeface="仿宋" panose="02010609060101010101" pitchFamily="49" charset="-122"/>
                <a:ea typeface="仿宋" panose="02010609060101010101" pitchFamily="49" charset="-122"/>
              </a:rPr>
              <a:t>单位</a:t>
            </a:r>
            <a:r>
              <a:rPr lang="zh-CN" altLang="zh-CN" sz="1600" dirty="0">
                <a:latin typeface="仿宋" panose="02010609060101010101" pitchFamily="49" charset="-122"/>
                <a:ea typeface="仿宋" panose="02010609060101010101" pitchFamily="49" charset="-122"/>
              </a:rPr>
              <a:t>客户端安装包下载</a:t>
            </a:r>
            <a:r>
              <a:rPr lang="zh-CN" altLang="en-US" sz="1600" dirty="0">
                <a:latin typeface="仿宋" panose="02010609060101010101" pitchFamily="49" charset="-122"/>
                <a:ea typeface="仿宋" panose="02010609060101010101" pitchFamily="49" charset="-122"/>
                <a:sym typeface="+mn-ea"/>
              </a:rPr>
              <a:t>）</a:t>
            </a:r>
            <a:endParaRPr lang="zh-CN" altLang="zh-CN" sz="1600" dirty="0">
              <a:latin typeface="仿宋" panose="02010609060101010101" pitchFamily="49" charset="-122"/>
              <a:ea typeface="仿宋" panose="02010609060101010101" pitchFamily="49" charset="-122"/>
            </a:endParaRPr>
          </a:p>
        </p:txBody>
      </p:sp>
      <p:grpSp>
        <p:nvGrpSpPr>
          <p:cNvPr id="2" name="组合 32"/>
          <p:cNvGrpSpPr/>
          <p:nvPr/>
        </p:nvGrpSpPr>
        <p:grpSpPr>
          <a:xfrm>
            <a:off x="1259632" y="1203597"/>
            <a:ext cx="619226" cy="62361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36" name="TextBox 13"/>
          <p:cNvSpPr txBox="1">
            <a:spLocks noChangeArrowheads="1"/>
          </p:cNvSpPr>
          <p:nvPr/>
        </p:nvSpPr>
        <p:spPr bwMode="auto">
          <a:xfrm>
            <a:off x="1403350" y="1284288"/>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3</a:t>
            </a:r>
            <a:endParaRPr lang="zh-CN" altLang="en-US" sz="3000" b="1">
              <a:solidFill>
                <a:srgbClr val="3194C6"/>
              </a:solidFill>
              <a:latin typeface="微软雅黑" pitchFamily="34" charset="-122"/>
              <a:ea typeface="微软雅黑" pitchFamily="34" charset="-122"/>
            </a:endParaRPr>
          </a:p>
        </p:txBody>
      </p:sp>
      <p:sp>
        <p:nvSpPr>
          <p:cNvPr id="42" name="矩形 41"/>
          <p:cNvSpPr/>
          <p:nvPr/>
        </p:nvSpPr>
        <p:spPr>
          <a:xfrm>
            <a:off x="2051720" y="2899437"/>
            <a:ext cx="6336704" cy="1832553"/>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en-US" sz="1600" dirty="0">
                <a:latin typeface="仿宋" panose="02010609060101010101" pitchFamily="49" charset="-122"/>
                <a:ea typeface="仿宋" panose="02010609060101010101" pitchFamily="49" charset="-122"/>
              </a:rPr>
              <a:t>划转后，社保分中心原社保费缴费渠道相应关闭，</a:t>
            </a:r>
            <a:r>
              <a:rPr lang="en-US" altLang="ko-KR" sz="1600" dirty="0" err="1">
                <a:latin typeface="仿宋" panose="02010609060101010101" pitchFamily="49" charset="-122"/>
                <a:ea typeface="仿宋" panose="02010609060101010101" pitchFamily="49" charset="-122"/>
              </a:rPr>
              <a:t>企业</a:t>
            </a:r>
            <a:r>
              <a:rPr lang="zh-CN" altLang="zh-CN" sz="1600" dirty="0">
                <a:latin typeface="仿宋" panose="02010609060101010101" pitchFamily="49" charset="-122"/>
                <a:ea typeface="仿宋" panose="02010609060101010101" pitchFamily="49" charset="-122"/>
              </a:rPr>
              <a:t>与社保签订的扣款协议</a:t>
            </a:r>
            <a:r>
              <a:rPr lang="zh-CN" altLang="en-US" sz="1600" dirty="0">
                <a:latin typeface="仿宋" panose="02010609060101010101" pitchFamily="49" charset="-122"/>
                <a:ea typeface="仿宋" panose="02010609060101010101" pitchFamily="49" charset="-122"/>
              </a:rPr>
              <a:t>相继终止</a:t>
            </a:r>
            <a:r>
              <a:rPr lang="zh-CN" altLang="zh-CN" sz="1600" dirty="0">
                <a:latin typeface="仿宋" panose="02010609060101010101" pitchFamily="49" charset="-122"/>
                <a:ea typeface="仿宋" panose="02010609060101010101" pitchFamily="49" charset="-122"/>
              </a:rPr>
              <a:t>。已与税务部门签订过扣款协议的，可与税务部门核实确定后继续使用；未与税务部门签订过扣款协议的，可登录天津市电子税务局或单位客户端签订，也可到主管税务部门办税服务厅现场签订。</a:t>
            </a:r>
            <a:endParaRPr lang="ko-KR" altLang="en-US" sz="2000" b="1" dirty="0">
              <a:latin typeface="仿宋" panose="02010609060101010101" pitchFamily="49" charset="-122"/>
            </a:endParaRPr>
          </a:p>
        </p:txBody>
      </p:sp>
      <p:grpSp>
        <p:nvGrpSpPr>
          <p:cNvPr id="3" name="组合 42"/>
          <p:cNvGrpSpPr/>
          <p:nvPr/>
        </p:nvGrpSpPr>
        <p:grpSpPr>
          <a:xfrm>
            <a:off x="1259632" y="2850816"/>
            <a:ext cx="619226" cy="62361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46" name="TextBox 13"/>
          <p:cNvSpPr txBox="1">
            <a:spLocks noChangeArrowheads="1"/>
          </p:cNvSpPr>
          <p:nvPr/>
        </p:nvSpPr>
        <p:spPr bwMode="auto">
          <a:xfrm>
            <a:off x="1403350" y="2932113"/>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4</a:t>
            </a:r>
            <a:endParaRPr lang="zh-CN" altLang="en-US" sz="3000" b="1">
              <a:solidFill>
                <a:srgbClr val="3194C6"/>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ppt_x</p:attrName>
                                        </p:attrNameLst>
                                      </p:cBhvr>
                                      <p:tavLst>
                                        <p:tav tm="0">
                                          <p:val>
                                            <p:strVal val="#ppt_x"/>
                                          </p:val>
                                        </p:tav>
                                        <p:tav tm="100000">
                                          <p:val>
                                            <p:strVal val="#ppt_x"/>
                                          </p:val>
                                        </p:tav>
                                      </p:tavLst>
                                    </p:anim>
                                    <p:anim calcmode="lin" valueType="num">
                                      <p:cBhvr>
                                        <p:cTn id="13" dur="500" fill="hold"/>
                                        <p:tgtEl>
                                          <p:spTgt spid="36"/>
                                        </p:tgtEl>
                                        <p:attrNameLst>
                                          <p:attrName>ppt_y</p:attrName>
                                        </p:attrNameLst>
                                      </p:cBhvr>
                                      <p:tavLst>
                                        <p:tav tm="0">
                                          <p:val>
                                            <p:strVal val="#ppt_y-.1"/>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nodeType="afterGroup">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anim calcmode="lin" valueType="num">
                                      <p:cBhvr>
                                        <p:cTn id="21" dur="500" fill="hold"/>
                                        <p:tgtEl>
                                          <p:spTgt spid="46"/>
                                        </p:tgtEl>
                                        <p:attrNameLst>
                                          <p:attrName>ppt_x</p:attrName>
                                        </p:attrNameLst>
                                      </p:cBhvr>
                                      <p:tavLst>
                                        <p:tav tm="0">
                                          <p:val>
                                            <p:strVal val="#ppt_x"/>
                                          </p:val>
                                        </p:tav>
                                        <p:tav tm="100000">
                                          <p:val>
                                            <p:strVal val="#ppt_x"/>
                                          </p:val>
                                        </p:tav>
                                      </p:tavLst>
                                    </p:anim>
                                    <p:anim calcmode="lin" valueType="num">
                                      <p:cBhvr>
                                        <p:cTn id="2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487613" y="371475"/>
            <a:ext cx="3148012" cy="400050"/>
          </a:xfrm>
          <a:prstGeom prst="rect">
            <a:avLst/>
          </a:prstGeom>
          <a:noFill/>
        </p:spPr>
        <p:txBody>
          <a:bodyPr>
            <a:spAutoFit/>
          </a:bodyPr>
          <a:lstStyle/>
          <a:p>
            <a:pPr algn="ctr" fontAlgn="auto" hangingPunct="1">
              <a:spcBef>
                <a:spcPts val="0"/>
              </a:spcBef>
              <a:spcAft>
                <a:spcPts val="0"/>
              </a:spcAft>
              <a:defRPr/>
            </a:pPr>
            <a:r>
              <a:rPr lang="en-US" altLang="ko-KR" sz="2000" b="1" cap="small" dirty="0">
                <a:solidFill>
                  <a:schemeClr val="bg1"/>
                </a:solidFill>
                <a:latin typeface="微软雅黑" panose="020B0503020204020204" charset="-122"/>
                <a:ea typeface="微软雅黑" panose="020B0503020204020204" charset="-122"/>
              </a:rPr>
              <a:t>三、工作提醒</a:t>
            </a:r>
            <a:endParaRPr lang="ko-KR" altLang="en-US" sz="2000" b="1" cap="small" dirty="0">
              <a:solidFill>
                <a:schemeClr val="bg1"/>
              </a:solidFill>
              <a:latin typeface="微软雅黑" panose="020B0503020204020204" charset="-122"/>
              <a:ea typeface="微软雅黑" panose="020B0503020204020204" charset="-122"/>
            </a:endParaRPr>
          </a:p>
        </p:txBody>
      </p:sp>
      <p:grpSp>
        <p:nvGrpSpPr>
          <p:cNvPr id="2" name="组合 32"/>
          <p:cNvGrpSpPr/>
          <p:nvPr/>
        </p:nvGrpSpPr>
        <p:grpSpPr>
          <a:xfrm>
            <a:off x="1259632" y="1203597"/>
            <a:ext cx="619226" cy="62361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36" name="TextBox 13"/>
          <p:cNvSpPr txBox="1">
            <a:spLocks noChangeArrowheads="1"/>
          </p:cNvSpPr>
          <p:nvPr/>
        </p:nvSpPr>
        <p:spPr bwMode="auto">
          <a:xfrm>
            <a:off x="1403350" y="1284288"/>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5</a:t>
            </a:r>
            <a:endParaRPr lang="zh-CN" altLang="en-US" sz="3000" b="1">
              <a:solidFill>
                <a:srgbClr val="3194C6"/>
              </a:solidFill>
              <a:latin typeface="微软雅黑" pitchFamily="34" charset="-122"/>
              <a:ea typeface="微软雅黑" pitchFamily="34" charset="-122"/>
            </a:endParaRPr>
          </a:p>
        </p:txBody>
      </p:sp>
      <p:sp>
        <p:nvSpPr>
          <p:cNvPr id="42" name="矩形 41"/>
          <p:cNvSpPr/>
          <p:nvPr/>
        </p:nvSpPr>
        <p:spPr>
          <a:xfrm>
            <a:off x="2067852" y="1059582"/>
            <a:ext cx="6336704" cy="2550698"/>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zh-CN" sz="1600" dirty="0">
                <a:latin typeface="仿宋" panose="02010609060101010101" pitchFamily="49" charset="-122"/>
                <a:ea typeface="仿宋" panose="02010609060101010101" pitchFamily="49" charset="-122"/>
              </a:rPr>
              <a:t>建设项目工伤保险属于本次企业社会保险费划转范围，在工程项目所在区社保经办机构办理工程项目登记核定后，到所属税务部门申报缴费。其中：首次在津办理工程项目登记总承包企业，需先由所在区社保经办机构办理单位参保登记，再办理工程项目登记及核定；工程项目所属税务部门按总承包单位所属税务部门确定，首次在津登记确定的税务部门即为划转后总承包单位缴费唯一受理机构，不受工程项目所在区限制。</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ppt_x</p:attrName>
                                        </p:attrNameLst>
                                      </p:cBhvr>
                                      <p:tavLst>
                                        <p:tav tm="0">
                                          <p:val>
                                            <p:strVal val="#ppt_x"/>
                                          </p:val>
                                        </p:tav>
                                        <p:tav tm="100000">
                                          <p:val>
                                            <p:strVal val="#ppt_x"/>
                                          </p:val>
                                        </p:tav>
                                      </p:tavLst>
                                    </p:anim>
                                    <p:anim calcmode="lin" valueType="num">
                                      <p:cBhvr>
                                        <p:cTn id="1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051720" y="1131590"/>
            <a:ext cx="6336704" cy="1473480"/>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zh-CN" sz="1600" dirty="0">
                <a:latin typeface="仿宋" panose="02010609060101010101" pitchFamily="49" charset="-122"/>
                <a:ea typeface="仿宋" panose="02010609060101010101" pitchFamily="49" charset="-122"/>
              </a:rPr>
              <a:t>企业按时、足额为职工缴纳社会保险费，职工正常记载各项社会保险权益、享受各项社会保险待遇，不因划转工作受到影响。同时，人社、税务、医保等部门进一步健全强化了业务协同机制，可有效保障缴费人的权益及时记录、待遇及时享受。</a:t>
            </a:r>
          </a:p>
        </p:txBody>
      </p:sp>
      <p:grpSp>
        <p:nvGrpSpPr>
          <p:cNvPr id="2" name="组合 32"/>
          <p:cNvGrpSpPr/>
          <p:nvPr/>
        </p:nvGrpSpPr>
        <p:grpSpPr>
          <a:xfrm>
            <a:off x="1259632" y="1203597"/>
            <a:ext cx="619226" cy="62361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36" name="TextBox 13"/>
          <p:cNvSpPr txBox="1">
            <a:spLocks noChangeArrowheads="1"/>
          </p:cNvSpPr>
          <p:nvPr/>
        </p:nvSpPr>
        <p:spPr bwMode="auto">
          <a:xfrm>
            <a:off x="1403350" y="1284288"/>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6</a:t>
            </a:r>
            <a:endParaRPr lang="zh-CN" altLang="en-US" sz="3000" b="1">
              <a:solidFill>
                <a:srgbClr val="3194C6"/>
              </a:solidFill>
              <a:latin typeface="微软雅黑" pitchFamily="34" charset="-122"/>
              <a:ea typeface="微软雅黑" pitchFamily="34" charset="-122"/>
            </a:endParaRPr>
          </a:p>
        </p:txBody>
      </p:sp>
      <p:sp>
        <p:nvSpPr>
          <p:cNvPr id="42" name="矩形 41"/>
          <p:cNvSpPr/>
          <p:nvPr/>
        </p:nvSpPr>
        <p:spPr>
          <a:xfrm>
            <a:off x="2051720" y="2843326"/>
            <a:ext cx="6336704" cy="1832553"/>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zh-CN" sz="1600" dirty="0">
                <a:latin typeface="仿宋" panose="02010609060101010101" pitchFamily="49" charset="-122"/>
                <a:ea typeface="仿宋" panose="02010609060101010101" pitchFamily="49" charset="-122"/>
              </a:rPr>
              <a:t>在</a:t>
            </a:r>
            <a:r>
              <a:rPr lang="en-US" altLang="zh-CN" sz="1600" dirty="0">
                <a:latin typeface="仿宋" panose="02010609060101010101" pitchFamily="49" charset="-122"/>
                <a:ea typeface="仿宋" panose="02010609060101010101" pitchFamily="49" charset="-122"/>
              </a:rPr>
              <a:t>2021</a:t>
            </a:r>
            <a:r>
              <a:rPr lang="zh-CN" altLang="zh-CN" sz="1600" dirty="0">
                <a:latin typeface="仿宋" panose="02010609060101010101" pitchFamily="49" charset="-122"/>
                <a:ea typeface="仿宋" panose="02010609060101010101" pitchFamily="49" charset="-122"/>
              </a:rPr>
              <a:t>年</a:t>
            </a:r>
            <a:r>
              <a:rPr lang="en-US" altLang="zh-CN" sz="1600" dirty="0">
                <a:latin typeface="仿宋" panose="02010609060101010101" pitchFamily="49" charset="-122"/>
                <a:ea typeface="仿宋" panose="02010609060101010101" pitchFamily="49" charset="-122"/>
              </a:rPr>
              <a:t>1</a:t>
            </a:r>
            <a:r>
              <a:rPr lang="zh-CN" altLang="zh-CN" sz="1600" dirty="0">
                <a:latin typeface="仿宋" panose="02010609060101010101" pitchFamily="49" charset="-122"/>
                <a:ea typeface="仿宋" panose="02010609060101010101" pitchFamily="49" charset="-122"/>
              </a:rPr>
              <a:t>月</a:t>
            </a:r>
            <a:r>
              <a:rPr lang="en-US" altLang="zh-CN" sz="1600" dirty="0">
                <a:latin typeface="仿宋" panose="02010609060101010101" pitchFamily="49" charset="-122"/>
                <a:ea typeface="仿宋" panose="02010609060101010101" pitchFamily="49" charset="-122"/>
              </a:rPr>
              <a:t>20</a:t>
            </a:r>
            <a:r>
              <a:rPr lang="zh-CN" altLang="zh-CN" sz="1600" dirty="0">
                <a:latin typeface="仿宋" panose="02010609060101010101" pitchFamily="49" charset="-122"/>
                <a:ea typeface="仿宋" panose="02010609060101010101" pitchFamily="49" charset="-122"/>
              </a:rPr>
              <a:t>日前，灵活就业人员（含享受社会保险补贴类灵活就业人员）仍按照原渠道、原方式缴纳，即：可登陆天津人力社保</a:t>
            </a:r>
            <a:r>
              <a:rPr lang="en-US" altLang="zh-CN" sz="1600" dirty="0">
                <a:latin typeface="仿宋" panose="02010609060101010101" pitchFamily="49" charset="-122"/>
                <a:ea typeface="仿宋" panose="02010609060101010101" pitchFamily="49" charset="-122"/>
              </a:rPr>
              <a:t>APP;</a:t>
            </a:r>
            <a:r>
              <a:rPr lang="zh-CN" altLang="zh-CN" sz="1600" dirty="0">
                <a:latin typeface="仿宋" panose="02010609060101010101" pitchFamily="49" charset="-122"/>
                <a:ea typeface="仿宋" panose="02010609060101010101" pitchFamily="49" charset="-122"/>
              </a:rPr>
              <a:t>就近社保分中心、街道党群服务中心；“社银一体化”银行服务网点等渠道核定缴纳社保费。</a:t>
            </a:r>
            <a:r>
              <a:rPr lang="en-US" altLang="zh-CN" sz="1600" dirty="0">
                <a:latin typeface="仿宋" panose="02010609060101010101" pitchFamily="49" charset="-122"/>
                <a:ea typeface="仿宋" panose="02010609060101010101" pitchFamily="49" charset="-122"/>
              </a:rPr>
              <a:t>2021</a:t>
            </a:r>
            <a:r>
              <a:rPr lang="zh-CN" altLang="zh-CN" sz="1600" dirty="0">
                <a:latin typeface="仿宋" panose="02010609060101010101" pitchFamily="49" charset="-122"/>
                <a:ea typeface="仿宋" panose="02010609060101010101" pitchFamily="49" charset="-122"/>
              </a:rPr>
              <a:t>年</a:t>
            </a:r>
            <a:r>
              <a:rPr lang="en-US" altLang="zh-CN" sz="1600" dirty="0">
                <a:latin typeface="仿宋" panose="02010609060101010101" pitchFamily="49" charset="-122"/>
                <a:ea typeface="仿宋" panose="02010609060101010101" pitchFamily="49" charset="-122"/>
              </a:rPr>
              <a:t>1</a:t>
            </a:r>
            <a:r>
              <a:rPr lang="zh-CN" altLang="zh-CN" sz="1600" dirty="0">
                <a:latin typeface="仿宋" panose="02010609060101010101" pitchFamily="49" charset="-122"/>
                <a:ea typeface="仿宋" panose="02010609060101010101" pitchFamily="49" charset="-122"/>
              </a:rPr>
              <a:t>月</a:t>
            </a:r>
            <a:r>
              <a:rPr lang="en-US" altLang="zh-CN" sz="1600" dirty="0">
                <a:latin typeface="仿宋" panose="02010609060101010101" pitchFamily="49" charset="-122"/>
                <a:ea typeface="仿宋" panose="02010609060101010101" pitchFamily="49" charset="-122"/>
              </a:rPr>
              <a:t>21</a:t>
            </a:r>
            <a:r>
              <a:rPr lang="zh-CN" altLang="zh-CN" sz="1600" dirty="0">
                <a:latin typeface="仿宋" panose="02010609060101010101" pitchFamily="49" charset="-122"/>
                <a:ea typeface="仿宋" panose="02010609060101010101" pitchFamily="49" charset="-122"/>
              </a:rPr>
              <a:t>日，灵活就业人员社保费缴费受理机构调整为税务部门，届时申报缴费渠道和缴费方式另行通知。</a:t>
            </a:r>
          </a:p>
        </p:txBody>
      </p:sp>
      <p:grpSp>
        <p:nvGrpSpPr>
          <p:cNvPr id="3" name="组合 42"/>
          <p:cNvGrpSpPr/>
          <p:nvPr/>
        </p:nvGrpSpPr>
        <p:grpSpPr>
          <a:xfrm>
            <a:off x="1259632" y="2850816"/>
            <a:ext cx="619226" cy="62361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46" name="TextBox 13"/>
          <p:cNvSpPr txBox="1">
            <a:spLocks noChangeArrowheads="1"/>
          </p:cNvSpPr>
          <p:nvPr/>
        </p:nvSpPr>
        <p:spPr bwMode="auto">
          <a:xfrm>
            <a:off x="1403350" y="2932113"/>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7</a:t>
            </a:r>
            <a:endParaRPr lang="zh-CN" altLang="en-US" sz="3000" b="1">
              <a:solidFill>
                <a:srgbClr val="3194C6"/>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ppt_x</p:attrName>
                                        </p:attrNameLst>
                                      </p:cBhvr>
                                      <p:tavLst>
                                        <p:tav tm="0">
                                          <p:val>
                                            <p:strVal val="#ppt_x"/>
                                          </p:val>
                                        </p:tav>
                                        <p:tav tm="100000">
                                          <p:val>
                                            <p:strVal val="#ppt_x"/>
                                          </p:val>
                                        </p:tav>
                                      </p:tavLst>
                                    </p:anim>
                                    <p:anim calcmode="lin" valueType="num">
                                      <p:cBhvr>
                                        <p:cTn id="13" dur="500" fill="hold"/>
                                        <p:tgtEl>
                                          <p:spTgt spid="36"/>
                                        </p:tgtEl>
                                        <p:attrNameLst>
                                          <p:attrName>ppt_y</p:attrName>
                                        </p:attrNameLst>
                                      </p:cBhvr>
                                      <p:tavLst>
                                        <p:tav tm="0">
                                          <p:val>
                                            <p:strVal val="#ppt_y-.1"/>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nodeType="afterGroup">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anim calcmode="lin" valueType="num">
                                      <p:cBhvr>
                                        <p:cTn id="21" dur="500" fill="hold"/>
                                        <p:tgtEl>
                                          <p:spTgt spid="46"/>
                                        </p:tgtEl>
                                        <p:attrNameLst>
                                          <p:attrName>ppt_x</p:attrName>
                                        </p:attrNameLst>
                                      </p:cBhvr>
                                      <p:tavLst>
                                        <p:tav tm="0">
                                          <p:val>
                                            <p:strVal val="#ppt_x"/>
                                          </p:val>
                                        </p:tav>
                                        <p:tav tm="100000">
                                          <p:val>
                                            <p:strVal val="#ppt_x"/>
                                          </p:val>
                                        </p:tav>
                                      </p:tavLst>
                                    </p:anim>
                                    <p:anim calcmode="lin" valueType="num">
                                      <p:cBhvr>
                                        <p:cTn id="2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051720" y="1131590"/>
            <a:ext cx="6336704" cy="1169551"/>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en-US" altLang="ko-KR" sz="1600" dirty="0" err="1">
                <a:latin typeface="仿宋" panose="02010609060101010101" pitchFamily="49" charset="-122"/>
                <a:ea typeface="仿宋" panose="02010609060101010101" pitchFamily="49" charset="-122"/>
              </a:rPr>
              <a:t>划转初期，</a:t>
            </a:r>
            <a:r>
              <a:rPr lang="en-US" altLang="ko-KR" sz="1600" dirty="0" err="1" smtClean="0">
                <a:latin typeface="仿宋" panose="02010609060101010101" pitchFamily="49" charset="-122"/>
                <a:ea typeface="仿宋" panose="02010609060101010101" pitchFamily="49" charset="-122"/>
              </a:rPr>
              <a:t>税务派</a:t>
            </a:r>
            <a:r>
              <a:rPr lang="zh-CN" altLang="en-US" sz="1600" dirty="0" smtClean="0">
                <a:latin typeface="仿宋" panose="02010609060101010101" pitchFamily="49" charset="-122"/>
                <a:ea typeface="仿宋" panose="02010609060101010101" pitchFamily="49" charset="-122"/>
              </a:rPr>
              <a:t>员进驻</a:t>
            </a:r>
            <a:r>
              <a:rPr lang="zh-CN" altLang="en-US" sz="1600" dirty="0">
                <a:latin typeface="仿宋" panose="02010609060101010101" pitchFamily="49" charset="-122"/>
                <a:ea typeface="仿宋" panose="02010609060101010101" pitchFamily="49" charset="-122"/>
              </a:rPr>
              <a:t>社保分中心大厅办理税务相关</a:t>
            </a:r>
            <a:r>
              <a:rPr lang="zh-CN" altLang="en-US" sz="1600" dirty="0" smtClean="0">
                <a:latin typeface="仿宋" panose="02010609060101010101" pitchFamily="49" charset="-122"/>
                <a:ea typeface="仿宋" panose="02010609060101010101" pitchFamily="49" charset="-122"/>
              </a:rPr>
              <a:t>业务，</a:t>
            </a:r>
            <a:r>
              <a:rPr lang="zh-CN" altLang="zh-CN" sz="1600" dirty="0" smtClean="0">
                <a:latin typeface="仿宋" panose="02010609060101010101" pitchFamily="49" charset="-122"/>
                <a:ea typeface="仿宋" panose="02010609060101010101" pitchFamily="49" charset="-122"/>
              </a:rPr>
              <a:t>负责</a:t>
            </a:r>
            <a:r>
              <a:rPr lang="zh-CN" altLang="zh-CN" sz="1600" dirty="0">
                <a:latin typeface="仿宋" panose="02010609060101010101" pitchFamily="49" charset="-122"/>
                <a:ea typeface="仿宋" panose="02010609060101010101" pitchFamily="49" charset="-122"/>
              </a:rPr>
              <a:t>解答社保费征收环节问题，远程联系区税务局办理关联登记，辅导缴费单位完成申报缴费。</a:t>
            </a:r>
            <a:endParaRPr lang="ko-KR" altLang="en-US" sz="1600" dirty="0">
              <a:latin typeface="仿宋" panose="02010609060101010101" pitchFamily="49" charset="-122"/>
              <a:ea typeface="仿宋" panose="02010609060101010101" pitchFamily="49" charset="-122"/>
            </a:endParaRPr>
          </a:p>
        </p:txBody>
      </p:sp>
      <p:grpSp>
        <p:nvGrpSpPr>
          <p:cNvPr id="2" name="组合 32"/>
          <p:cNvGrpSpPr/>
          <p:nvPr/>
        </p:nvGrpSpPr>
        <p:grpSpPr>
          <a:xfrm>
            <a:off x="1259632" y="1203597"/>
            <a:ext cx="619226" cy="62361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36" name="TextBox 13"/>
          <p:cNvSpPr txBox="1">
            <a:spLocks noChangeArrowheads="1"/>
          </p:cNvSpPr>
          <p:nvPr/>
        </p:nvSpPr>
        <p:spPr bwMode="auto">
          <a:xfrm>
            <a:off x="1403350" y="1284288"/>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8</a:t>
            </a:r>
            <a:endParaRPr lang="zh-CN" altLang="en-US" sz="3000" b="1">
              <a:solidFill>
                <a:srgbClr val="3194C6"/>
              </a:solidFill>
              <a:latin typeface="微软雅黑" pitchFamily="34" charset="-122"/>
              <a:ea typeface="微软雅黑" pitchFamily="34" charset="-122"/>
            </a:endParaRPr>
          </a:p>
        </p:txBody>
      </p:sp>
      <p:sp>
        <p:nvSpPr>
          <p:cNvPr id="42" name="矩形 41"/>
          <p:cNvSpPr/>
          <p:nvPr/>
        </p:nvSpPr>
        <p:spPr>
          <a:xfrm>
            <a:off x="2051720" y="2715766"/>
            <a:ext cx="6336704" cy="1114408"/>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lnSpc>
                <a:spcPts val="2800"/>
              </a:lnSpc>
              <a:defRPr/>
            </a:pPr>
            <a:r>
              <a:rPr lang="zh-CN" altLang="zh-CN" sz="1600" dirty="0">
                <a:latin typeface="仿宋" panose="02010609060101010101" pitchFamily="49" charset="-122"/>
                <a:ea typeface="仿宋" panose="02010609060101010101" pitchFamily="49" charset="-122"/>
              </a:rPr>
              <a:t>企业在办理社保登记、人员变动等业务时如有疑问，可以拨打人社部门</a:t>
            </a:r>
            <a:r>
              <a:rPr lang="en-US" altLang="zh-CN" sz="1600" dirty="0">
                <a:latin typeface="仿宋" panose="02010609060101010101" pitchFamily="49" charset="-122"/>
                <a:ea typeface="仿宋" panose="02010609060101010101" pitchFamily="49" charset="-122"/>
              </a:rPr>
              <a:t>12333</a:t>
            </a:r>
            <a:r>
              <a:rPr lang="zh-CN" altLang="zh-CN" sz="1600" dirty="0">
                <a:latin typeface="仿宋" panose="02010609060101010101" pitchFamily="49" charset="-122"/>
                <a:ea typeface="仿宋" panose="02010609060101010101" pitchFamily="49" charset="-122"/>
              </a:rPr>
              <a:t>服务热线咨询。企业在办理缴费业务时如有疑问，可以拨打税务部门</a:t>
            </a:r>
            <a:r>
              <a:rPr lang="en-US" altLang="zh-CN" sz="1600" dirty="0">
                <a:latin typeface="仿宋" panose="02010609060101010101" pitchFamily="49" charset="-122"/>
                <a:ea typeface="仿宋" panose="02010609060101010101" pitchFamily="49" charset="-122"/>
              </a:rPr>
              <a:t>12366</a:t>
            </a:r>
            <a:r>
              <a:rPr lang="zh-CN" altLang="zh-CN" sz="1600" dirty="0">
                <a:latin typeface="仿宋" panose="02010609060101010101" pitchFamily="49" charset="-122"/>
                <a:ea typeface="仿宋" panose="02010609060101010101" pitchFamily="49" charset="-122"/>
              </a:rPr>
              <a:t>服务热线咨询</a:t>
            </a:r>
            <a:r>
              <a:rPr lang="zh-CN" altLang="en-US" sz="1600" dirty="0">
                <a:latin typeface="仿宋" panose="02010609060101010101" pitchFamily="49" charset="-122"/>
                <a:ea typeface="仿宋" panose="02010609060101010101" pitchFamily="49" charset="-122"/>
              </a:rPr>
              <a:t>。</a:t>
            </a:r>
            <a:endParaRPr lang="ko-KR" altLang="en-US" sz="2800" dirty="0">
              <a:latin typeface="宋体" panose="02010600030101010101" pitchFamily="2" charset="-122"/>
            </a:endParaRPr>
          </a:p>
        </p:txBody>
      </p:sp>
      <p:grpSp>
        <p:nvGrpSpPr>
          <p:cNvPr id="3" name="组合 42"/>
          <p:cNvGrpSpPr/>
          <p:nvPr/>
        </p:nvGrpSpPr>
        <p:grpSpPr>
          <a:xfrm>
            <a:off x="1259632" y="2850816"/>
            <a:ext cx="619226" cy="62361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46" name="TextBox 13"/>
          <p:cNvSpPr txBox="1">
            <a:spLocks noChangeArrowheads="1"/>
          </p:cNvSpPr>
          <p:nvPr/>
        </p:nvSpPr>
        <p:spPr bwMode="auto">
          <a:xfrm>
            <a:off x="1403350" y="2932113"/>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9</a:t>
            </a:r>
            <a:endParaRPr lang="zh-CN" altLang="en-US" sz="3000" b="1">
              <a:solidFill>
                <a:srgbClr val="3194C6"/>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ppt_x</p:attrName>
                                        </p:attrNameLst>
                                      </p:cBhvr>
                                      <p:tavLst>
                                        <p:tav tm="0">
                                          <p:val>
                                            <p:strVal val="#ppt_x"/>
                                          </p:val>
                                        </p:tav>
                                        <p:tav tm="100000">
                                          <p:val>
                                            <p:strVal val="#ppt_x"/>
                                          </p:val>
                                        </p:tav>
                                      </p:tavLst>
                                    </p:anim>
                                    <p:anim calcmode="lin" valueType="num">
                                      <p:cBhvr>
                                        <p:cTn id="13" dur="500" fill="hold"/>
                                        <p:tgtEl>
                                          <p:spTgt spid="36"/>
                                        </p:tgtEl>
                                        <p:attrNameLst>
                                          <p:attrName>ppt_y</p:attrName>
                                        </p:attrNameLst>
                                      </p:cBhvr>
                                      <p:tavLst>
                                        <p:tav tm="0">
                                          <p:val>
                                            <p:strVal val="#ppt_y-.1"/>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nodeType="afterGroup">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anim calcmode="lin" valueType="num">
                                      <p:cBhvr>
                                        <p:cTn id="21" dur="500" fill="hold"/>
                                        <p:tgtEl>
                                          <p:spTgt spid="46"/>
                                        </p:tgtEl>
                                        <p:attrNameLst>
                                          <p:attrName>ppt_x</p:attrName>
                                        </p:attrNameLst>
                                      </p:cBhvr>
                                      <p:tavLst>
                                        <p:tav tm="0">
                                          <p:val>
                                            <p:strVal val="#ppt_x"/>
                                          </p:val>
                                        </p:tav>
                                        <p:tav tm="100000">
                                          <p:val>
                                            <p:strVal val="#ppt_x"/>
                                          </p:val>
                                        </p:tav>
                                      </p:tavLst>
                                    </p:anim>
                                    <p:anim calcmode="lin" valueType="num">
                                      <p:cBhvr>
                                        <p:cTn id="2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
          <p:cNvGrpSpPr>
            <a:grpSpLocks/>
          </p:cNvGrpSpPr>
          <p:nvPr/>
        </p:nvGrpSpPr>
        <p:grpSpPr bwMode="auto">
          <a:xfrm>
            <a:off x="1154113" y="1509713"/>
            <a:ext cx="6835775" cy="90487"/>
            <a:chOff x="1154430" y="1509395"/>
            <a:chExt cx="6835140" cy="90805"/>
          </a:xfrm>
        </p:grpSpPr>
        <p:cxnSp>
          <p:nvCxnSpPr>
            <p:cNvPr id="16391" name="直接连接符 14"/>
            <p:cNvCxnSpPr>
              <a:cxnSpLocks noChangeShapeType="1"/>
            </p:cNvCxnSpPr>
            <p:nvPr/>
          </p:nvCxnSpPr>
          <p:spPr bwMode="auto">
            <a:xfrm>
              <a:off x="1154430" y="1509395"/>
              <a:ext cx="6835140" cy="0"/>
            </a:xfrm>
            <a:prstGeom prst="line">
              <a:avLst/>
            </a:prstGeom>
            <a:noFill/>
            <a:ln w="76200" algn="ctr">
              <a:solidFill>
                <a:srgbClr val="0070C0"/>
              </a:solidFill>
              <a:miter lim="800000"/>
              <a:headEnd/>
              <a:tailEnd/>
            </a:ln>
          </p:spPr>
        </p:cxnSp>
        <p:cxnSp>
          <p:nvCxnSpPr>
            <p:cNvPr id="16392" name="直接连接符 15"/>
            <p:cNvCxnSpPr>
              <a:cxnSpLocks noChangeShapeType="1"/>
            </p:cNvCxnSpPr>
            <p:nvPr/>
          </p:nvCxnSpPr>
          <p:spPr bwMode="auto">
            <a:xfrm>
              <a:off x="1154430" y="1600200"/>
              <a:ext cx="6835140" cy="0"/>
            </a:xfrm>
            <a:prstGeom prst="line">
              <a:avLst/>
            </a:prstGeom>
            <a:noFill/>
            <a:ln w="6350" algn="ctr">
              <a:solidFill>
                <a:srgbClr val="0070C0"/>
              </a:solidFill>
              <a:miter lim="800000"/>
              <a:headEnd/>
              <a:tailEnd/>
            </a:ln>
          </p:spPr>
        </p:cxnSp>
      </p:grpSp>
      <p:grpSp>
        <p:nvGrpSpPr>
          <p:cNvPr id="3" name="组合 11"/>
          <p:cNvGrpSpPr>
            <a:grpSpLocks/>
          </p:cNvGrpSpPr>
          <p:nvPr/>
        </p:nvGrpSpPr>
        <p:grpSpPr bwMode="auto">
          <a:xfrm flipV="1">
            <a:off x="1154113" y="2643188"/>
            <a:ext cx="6835775" cy="90487"/>
            <a:chOff x="1154430" y="2643505"/>
            <a:chExt cx="6835140" cy="90805"/>
          </a:xfrm>
        </p:grpSpPr>
        <p:cxnSp>
          <p:nvCxnSpPr>
            <p:cNvPr id="16389" name="直接连接符 12"/>
            <p:cNvCxnSpPr>
              <a:cxnSpLocks noChangeShapeType="1"/>
            </p:cNvCxnSpPr>
            <p:nvPr/>
          </p:nvCxnSpPr>
          <p:spPr bwMode="auto">
            <a:xfrm>
              <a:off x="1154430" y="2643505"/>
              <a:ext cx="6835140" cy="0"/>
            </a:xfrm>
            <a:prstGeom prst="line">
              <a:avLst/>
            </a:prstGeom>
            <a:noFill/>
            <a:ln w="76200" algn="ctr">
              <a:solidFill>
                <a:srgbClr val="0070C0"/>
              </a:solidFill>
              <a:miter lim="800000"/>
              <a:headEnd/>
              <a:tailEnd/>
            </a:ln>
          </p:spPr>
        </p:cxnSp>
        <p:cxnSp>
          <p:nvCxnSpPr>
            <p:cNvPr id="16390" name="直接连接符 13"/>
            <p:cNvCxnSpPr>
              <a:cxnSpLocks noChangeShapeType="1"/>
            </p:cNvCxnSpPr>
            <p:nvPr/>
          </p:nvCxnSpPr>
          <p:spPr bwMode="auto">
            <a:xfrm>
              <a:off x="1154430" y="2734310"/>
              <a:ext cx="6835140" cy="0"/>
            </a:xfrm>
            <a:prstGeom prst="line">
              <a:avLst/>
            </a:prstGeom>
            <a:noFill/>
            <a:ln w="6350" algn="ctr">
              <a:solidFill>
                <a:srgbClr val="0070C0"/>
              </a:solidFill>
              <a:miter lim="800000"/>
              <a:headEnd/>
              <a:tailEnd/>
            </a:ln>
          </p:spPr>
        </p:cxnSp>
      </p:grpSp>
      <p:sp>
        <p:nvSpPr>
          <p:cNvPr id="17" name="文本框 16"/>
          <p:cNvSpPr txBox="1"/>
          <p:nvPr/>
        </p:nvSpPr>
        <p:spPr>
          <a:xfrm>
            <a:off x="1679575" y="1779662"/>
            <a:ext cx="5658485" cy="622935"/>
          </a:xfrm>
          <a:prstGeom prst="rect">
            <a:avLst/>
          </a:prstGeom>
          <a:noFill/>
        </p:spPr>
        <p:txBody>
          <a:bodyPr lIns="68580" tIns="34290" rIns="68580" bIns="34290">
            <a:spAutoFit/>
          </a:bodyPr>
          <a:lstStyle/>
          <a:p>
            <a:pPr algn="ctr" defTabSz="685800" fontAlgn="auto" hangingPunct="1">
              <a:spcBef>
                <a:spcPts val="0"/>
              </a:spcBef>
              <a:spcAft>
                <a:spcPts val="0"/>
              </a:spcAft>
              <a:defRPr/>
            </a:pPr>
            <a:r>
              <a:rPr lang="en-US" altLang="ko-KR" sz="3600" b="1" dirty="0">
                <a:gradFill rotWithShape="1">
                  <a:gsLst>
                    <a:gs pos="0">
                      <a:srgbClr val="FECF40"/>
                    </a:gs>
                    <a:gs pos="100000">
                      <a:srgbClr val="846C21"/>
                    </a:gs>
                  </a:gsLst>
                  <a:lin ang="5400000"/>
                </a:gradFill>
                <a:latin typeface="微软雅黑" panose="020B0503020204020204" charset="-122"/>
                <a:ea typeface="微软雅黑" panose="020B0503020204020204" charset="-122"/>
              </a:rPr>
              <a:t>谢谢观看</a:t>
            </a:r>
            <a:endParaRPr lang="ko-KR" altLang="en-US" sz="3600" b="1" dirty="0">
              <a:gradFill rotWithShape="1">
                <a:gsLst>
                  <a:gs pos="0">
                    <a:srgbClr val="FECF40"/>
                  </a:gs>
                  <a:gs pos="100000">
                    <a:srgbClr val="846C21"/>
                  </a:gs>
                </a:gsLst>
                <a:lin ang="5400000"/>
              </a:gradFill>
              <a:latin typeface="微软雅黑" panose="020B0503020204020204" charset="-122"/>
              <a:ea typeface="微软雅黑" panose="020B050302020402020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right)">
                                      <p:cBhvr>
                                        <p:cTn id="10" dur="500"/>
                                        <p:tgtEl>
                                          <p:spTgt spid="3"/>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5" presetClass="entr" presetSubtype="0" fill="hold" nodeType="clickEffect">
                                  <p:stCondLst>
                                    <p:cond delay="0"/>
                                  </p:stCondLst>
                                  <p:iterate type="lt">
                                    <p:tmPct val="10000"/>
                                  </p:iterate>
                                  <p:childTnLst>
                                    <p:set>
                                      <p:cBhvr>
                                        <p:cTn id="14" dur="1" fill="hold">
                                          <p:stCondLst>
                                            <p:cond delay="0"/>
                                          </p:stCondLst>
                                        </p:cTn>
                                        <p:tgtEl>
                                          <p:spTgt spid="17"/>
                                        </p:tgtEl>
                                        <p:attrNameLst>
                                          <p:attrName>style.visibility</p:attrName>
                                        </p:attrNameLst>
                                      </p:cBhvr>
                                      <p:to>
                                        <p:strVal val="visible"/>
                                      </p:to>
                                    </p:set>
                                    <p:anim calcmode="lin" valueType="num">
                                      <p:cBhvr>
                                        <p:cTn id="15"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8" dur="1000" fill="hold"/>
                                        <p:tgtEl>
                                          <p:spTgt spid="17"/>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6"/>
          <p:cNvGrpSpPr>
            <a:grpSpLocks/>
          </p:cNvGrpSpPr>
          <p:nvPr/>
        </p:nvGrpSpPr>
        <p:grpSpPr bwMode="auto">
          <a:xfrm>
            <a:off x="3365500" y="1063625"/>
            <a:ext cx="4159250" cy="790575"/>
            <a:chOff x="870669" y="2672332"/>
            <a:chExt cx="4834088" cy="1267843"/>
          </a:xfrm>
        </p:grpSpPr>
        <p:grpSp>
          <p:nvGrpSpPr>
            <p:cNvPr id="4116" name="组合 27"/>
            <p:cNvGrpSpPr>
              <a:grpSpLocks/>
            </p:cNvGrpSpPr>
            <p:nvPr/>
          </p:nvGrpSpPr>
          <p:grpSpPr bwMode="auto">
            <a:xfrm>
              <a:off x="870669" y="2672332"/>
              <a:ext cx="4834088" cy="1267843"/>
              <a:chOff x="1193800" y="2773932"/>
              <a:chExt cx="4834088" cy="1267843"/>
            </a:xfrm>
          </p:grpSpPr>
          <p:sp>
            <p:nvSpPr>
              <p:cNvPr id="30" name="矩形 29"/>
              <p:cNvSpPr/>
              <p:nvPr/>
            </p:nvSpPr>
            <p:spPr>
              <a:xfrm>
                <a:off x="2413393" y="2773932"/>
                <a:ext cx="3614495" cy="1267843"/>
              </a:xfrm>
              <a:prstGeom prst="rect">
                <a:avLst/>
              </a:prstGeom>
              <a:solidFill>
                <a:schemeClr val="bg1"/>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矩形 30"/>
              <p:cNvSpPr/>
              <p:nvPr/>
            </p:nvSpPr>
            <p:spPr>
              <a:xfrm>
                <a:off x="2757124" y="2911585"/>
                <a:ext cx="2580359" cy="810398"/>
              </a:xfrm>
              <a:prstGeom prst="rect">
                <a:avLst/>
              </a:prstGeom>
            </p:spPr>
            <p:txBody>
              <a:bodyPr>
                <a:spAutoFit/>
                <a:scene3d>
                  <a:camera prst="orthographicFront"/>
                  <a:lightRig rig="threePt" dir="t"/>
                </a:scene3d>
                <a:sp3d contourW="12700"/>
              </a:bodyPr>
              <a:lstStyle/>
              <a:p>
                <a:pPr>
                  <a:lnSpc>
                    <a:spcPct val="125000"/>
                  </a:lnSpc>
                  <a:defRPr/>
                </a:pPr>
                <a:r>
                  <a:rPr lang="zh-CN" altLang="en-US" sz="2400" b="1" dirty="0">
                    <a:solidFill>
                      <a:schemeClr val="tx1">
                        <a:lumMod val="75000"/>
                        <a:lumOff val="25000"/>
                      </a:schemeClr>
                    </a:solidFill>
                  </a:rPr>
                  <a:t>背景介绍</a:t>
                </a:r>
              </a:p>
            </p:txBody>
          </p:sp>
          <p:sp>
            <p:nvSpPr>
              <p:cNvPr id="33" name="矩形 32"/>
              <p:cNvSpPr/>
              <p:nvPr/>
            </p:nvSpPr>
            <p:spPr>
              <a:xfrm>
                <a:off x="1193800" y="2773932"/>
                <a:ext cx="1202987" cy="1267843"/>
              </a:xfrm>
              <a:prstGeom prst="rect">
                <a:avLst/>
              </a:prstGeom>
              <a:solidFill>
                <a:srgbClr val="170B96"/>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zh-CN" altLang="en-US"/>
              </a:p>
            </p:txBody>
          </p:sp>
          <p:sp>
            <p:nvSpPr>
              <p:cNvPr id="34" name="矩形 33"/>
              <p:cNvSpPr/>
              <p:nvPr/>
            </p:nvSpPr>
            <p:spPr>
              <a:xfrm>
                <a:off x="2334054" y="2773932"/>
                <a:ext cx="108860" cy="1267843"/>
              </a:xfrm>
              <a:prstGeom prst="rect">
                <a:avLst/>
              </a:prstGeom>
              <a:solidFill>
                <a:srgbClr val="FF9966"/>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9" name="文本框 28"/>
            <p:cNvSpPr txBox="1"/>
            <p:nvPr/>
          </p:nvSpPr>
          <p:spPr>
            <a:xfrm>
              <a:off x="1065792" y="2737548"/>
              <a:ext cx="810817" cy="1036519"/>
            </a:xfrm>
            <a:prstGeom prst="rect">
              <a:avLst/>
            </a:prstGeom>
            <a:noFill/>
          </p:spPr>
          <p:txBody>
            <a:bodyPr wrap="none">
              <a:spAutoFit/>
              <a:scene3d>
                <a:camera prst="orthographicFront"/>
                <a:lightRig rig="threePt" dir="t"/>
              </a:scene3d>
              <a:sp3d contourW="12700"/>
            </a:bodyPr>
            <a:lstStyle/>
            <a:p>
              <a:pPr algn="ctr">
                <a:defRPr/>
              </a:pPr>
              <a:r>
                <a:rPr lang="en-US" altLang="zh-CN" sz="3600" dirty="0">
                  <a:solidFill>
                    <a:schemeClr val="bg1"/>
                  </a:solidFill>
                  <a:latin typeface="Century Gothic" panose="020B0502020202020204" pitchFamily="34" charset="0"/>
                </a:rPr>
                <a:t>01</a:t>
              </a:r>
              <a:endParaRPr lang="zh-CN" altLang="en-US" sz="3600" dirty="0">
                <a:solidFill>
                  <a:schemeClr val="bg1"/>
                </a:solidFill>
                <a:latin typeface="Century Gothic" panose="020B0502020202020204" pitchFamily="34" charset="0"/>
              </a:endParaRPr>
            </a:p>
          </p:txBody>
        </p:sp>
      </p:grpSp>
      <p:grpSp>
        <p:nvGrpSpPr>
          <p:cNvPr id="4" name="组合 63"/>
          <p:cNvGrpSpPr>
            <a:grpSpLocks/>
          </p:cNvGrpSpPr>
          <p:nvPr/>
        </p:nvGrpSpPr>
        <p:grpSpPr bwMode="auto">
          <a:xfrm>
            <a:off x="3365500" y="2308225"/>
            <a:ext cx="4159250" cy="790575"/>
            <a:chOff x="870669" y="2672332"/>
            <a:chExt cx="4834088" cy="1269074"/>
          </a:xfrm>
        </p:grpSpPr>
        <p:grpSp>
          <p:nvGrpSpPr>
            <p:cNvPr id="4110" name="组合 70"/>
            <p:cNvGrpSpPr>
              <a:grpSpLocks/>
            </p:cNvGrpSpPr>
            <p:nvPr/>
          </p:nvGrpSpPr>
          <p:grpSpPr bwMode="auto">
            <a:xfrm>
              <a:off x="870669" y="2672332"/>
              <a:ext cx="4834088" cy="1269074"/>
              <a:chOff x="1193800" y="2773932"/>
              <a:chExt cx="4834088" cy="1269074"/>
            </a:xfrm>
          </p:grpSpPr>
          <p:sp>
            <p:nvSpPr>
              <p:cNvPr id="81" name="矩形 80"/>
              <p:cNvSpPr/>
              <p:nvPr/>
            </p:nvSpPr>
            <p:spPr>
              <a:xfrm>
                <a:off x="2413393" y="2773932"/>
                <a:ext cx="3614495" cy="1269074"/>
              </a:xfrm>
              <a:prstGeom prst="rect">
                <a:avLst/>
              </a:prstGeom>
              <a:solidFill>
                <a:schemeClr val="bg1"/>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2" name="矩形 81"/>
              <p:cNvSpPr/>
              <p:nvPr/>
            </p:nvSpPr>
            <p:spPr>
              <a:xfrm>
                <a:off x="2757124" y="2911586"/>
                <a:ext cx="3019672" cy="811185"/>
              </a:xfrm>
              <a:prstGeom prst="rect">
                <a:avLst/>
              </a:prstGeom>
            </p:spPr>
            <p:txBody>
              <a:bodyPr>
                <a:spAutoFit/>
                <a:scene3d>
                  <a:camera prst="orthographicFront"/>
                  <a:lightRig rig="threePt" dir="t"/>
                </a:scene3d>
                <a:sp3d contourW="12700"/>
              </a:bodyPr>
              <a:lstStyle/>
              <a:p>
                <a:pPr>
                  <a:lnSpc>
                    <a:spcPct val="125000"/>
                  </a:lnSpc>
                  <a:defRPr/>
                </a:pPr>
                <a:r>
                  <a:rPr lang="zh-CN" altLang="en-US" sz="2400" b="1" dirty="0">
                    <a:solidFill>
                      <a:schemeClr val="tx1">
                        <a:lumMod val="75000"/>
                        <a:lumOff val="25000"/>
                      </a:schemeClr>
                    </a:solidFill>
                  </a:rPr>
                  <a:t>申报缴费流程</a:t>
                </a:r>
              </a:p>
            </p:txBody>
          </p:sp>
          <p:sp>
            <p:nvSpPr>
              <p:cNvPr id="83" name="矩形 82"/>
              <p:cNvSpPr/>
              <p:nvPr/>
            </p:nvSpPr>
            <p:spPr>
              <a:xfrm>
                <a:off x="1193800" y="2773932"/>
                <a:ext cx="1202987" cy="1269074"/>
              </a:xfrm>
              <a:prstGeom prst="rect">
                <a:avLst/>
              </a:prstGeom>
              <a:solidFill>
                <a:srgbClr val="170B96"/>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zh-CN" altLang="en-US"/>
              </a:p>
            </p:txBody>
          </p:sp>
          <p:sp>
            <p:nvSpPr>
              <p:cNvPr id="84" name="矩形 83"/>
              <p:cNvSpPr/>
              <p:nvPr/>
            </p:nvSpPr>
            <p:spPr>
              <a:xfrm>
                <a:off x="2334054" y="2773932"/>
                <a:ext cx="108860" cy="1269074"/>
              </a:xfrm>
              <a:prstGeom prst="rect">
                <a:avLst/>
              </a:prstGeom>
              <a:solidFill>
                <a:srgbClr val="FF9966"/>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0" name="文本框 79"/>
            <p:cNvSpPr txBox="1"/>
            <p:nvPr/>
          </p:nvSpPr>
          <p:spPr>
            <a:xfrm>
              <a:off x="1065792" y="2737549"/>
              <a:ext cx="810817" cy="1037526"/>
            </a:xfrm>
            <a:prstGeom prst="rect">
              <a:avLst/>
            </a:prstGeom>
            <a:noFill/>
          </p:spPr>
          <p:txBody>
            <a:bodyPr wrap="none">
              <a:spAutoFit/>
              <a:scene3d>
                <a:camera prst="orthographicFront"/>
                <a:lightRig rig="threePt" dir="t"/>
              </a:scene3d>
              <a:sp3d contourW="12700"/>
            </a:bodyPr>
            <a:lstStyle/>
            <a:p>
              <a:pPr algn="ctr">
                <a:defRPr/>
              </a:pPr>
              <a:r>
                <a:rPr lang="en-US" altLang="zh-CN" sz="3600" dirty="0">
                  <a:solidFill>
                    <a:schemeClr val="bg1"/>
                  </a:solidFill>
                  <a:latin typeface="Century Gothic" panose="020B0502020202020204" pitchFamily="34" charset="0"/>
                </a:rPr>
                <a:t>02</a:t>
              </a:r>
              <a:endParaRPr lang="zh-CN" altLang="en-US" sz="3600" dirty="0">
                <a:solidFill>
                  <a:schemeClr val="bg1"/>
                </a:solidFill>
                <a:latin typeface="Century Gothic" panose="020B0502020202020204" pitchFamily="34" charset="0"/>
              </a:endParaRPr>
            </a:p>
          </p:txBody>
        </p:sp>
      </p:grpSp>
      <p:grpSp>
        <p:nvGrpSpPr>
          <p:cNvPr id="6" name="组合 84"/>
          <p:cNvGrpSpPr>
            <a:grpSpLocks/>
          </p:cNvGrpSpPr>
          <p:nvPr/>
        </p:nvGrpSpPr>
        <p:grpSpPr bwMode="auto">
          <a:xfrm>
            <a:off x="3365500" y="3579813"/>
            <a:ext cx="4159250" cy="790575"/>
            <a:chOff x="870669" y="2672332"/>
            <a:chExt cx="4834088" cy="1269074"/>
          </a:xfrm>
        </p:grpSpPr>
        <p:grpSp>
          <p:nvGrpSpPr>
            <p:cNvPr id="4104" name="组合 85"/>
            <p:cNvGrpSpPr>
              <a:grpSpLocks/>
            </p:cNvGrpSpPr>
            <p:nvPr/>
          </p:nvGrpSpPr>
          <p:grpSpPr bwMode="auto">
            <a:xfrm>
              <a:off x="870669" y="2672332"/>
              <a:ext cx="4834088" cy="1269074"/>
              <a:chOff x="1193800" y="2773932"/>
              <a:chExt cx="4834088" cy="1269074"/>
            </a:xfrm>
          </p:grpSpPr>
          <p:sp>
            <p:nvSpPr>
              <p:cNvPr id="88" name="矩形 87"/>
              <p:cNvSpPr/>
              <p:nvPr/>
            </p:nvSpPr>
            <p:spPr>
              <a:xfrm>
                <a:off x="2413393" y="2773932"/>
                <a:ext cx="3614495" cy="1269074"/>
              </a:xfrm>
              <a:prstGeom prst="rect">
                <a:avLst/>
              </a:prstGeom>
              <a:solidFill>
                <a:schemeClr val="bg1"/>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9" name="矩形 88"/>
              <p:cNvSpPr/>
              <p:nvPr/>
            </p:nvSpPr>
            <p:spPr>
              <a:xfrm>
                <a:off x="2757124" y="2911586"/>
                <a:ext cx="2580359" cy="811185"/>
              </a:xfrm>
              <a:prstGeom prst="rect">
                <a:avLst/>
              </a:prstGeom>
            </p:spPr>
            <p:txBody>
              <a:bodyPr>
                <a:spAutoFit/>
                <a:scene3d>
                  <a:camera prst="orthographicFront"/>
                  <a:lightRig rig="threePt" dir="t"/>
                </a:scene3d>
                <a:sp3d contourW="12700"/>
              </a:bodyPr>
              <a:lstStyle/>
              <a:p>
                <a:pPr>
                  <a:lnSpc>
                    <a:spcPct val="125000"/>
                  </a:lnSpc>
                  <a:defRPr/>
                </a:pPr>
                <a:r>
                  <a:rPr lang="zh-CN" altLang="en-US" sz="2400" b="1" dirty="0">
                    <a:solidFill>
                      <a:schemeClr val="tx1">
                        <a:lumMod val="75000"/>
                        <a:lumOff val="25000"/>
                      </a:schemeClr>
                    </a:solidFill>
                  </a:rPr>
                  <a:t>注意事项</a:t>
                </a:r>
              </a:p>
            </p:txBody>
          </p:sp>
          <p:sp>
            <p:nvSpPr>
              <p:cNvPr id="90" name="矩形 89"/>
              <p:cNvSpPr/>
              <p:nvPr/>
            </p:nvSpPr>
            <p:spPr>
              <a:xfrm>
                <a:off x="1193800" y="2773932"/>
                <a:ext cx="1202987" cy="1269074"/>
              </a:xfrm>
              <a:prstGeom prst="rect">
                <a:avLst/>
              </a:prstGeom>
              <a:solidFill>
                <a:srgbClr val="170B96"/>
              </a:solidFill>
              <a:ln/>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zh-CN" altLang="en-US"/>
              </a:p>
            </p:txBody>
          </p:sp>
          <p:sp>
            <p:nvSpPr>
              <p:cNvPr id="91" name="矩形 90"/>
              <p:cNvSpPr/>
              <p:nvPr/>
            </p:nvSpPr>
            <p:spPr>
              <a:xfrm>
                <a:off x="2334054" y="2773932"/>
                <a:ext cx="108860" cy="1269074"/>
              </a:xfrm>
              <a:prstGeom prst="rect">
                <a:avLst/>
              </a:prstGeom>
              <a:solidFill>
                <a:srgbClr val="FF9966"/>
              </a:solidFill>
              <a:ln>
                <a:noFill/>
              </a:ln>
              <a:effectLst>
                <a:outerShdw blurRad="304800" sx="102000" sy="102000" algn="ctr"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87" name="文本框 86"/>
            <p:cNvSpPr txBox="1"/>
            <p:nvPr/>
          </p:nvSpPr>
          <p:spPr>
            <a:xfrm>
              <a:off x="1065792" y="2737549"/>
              <a:ext cx="810817" cy="1037526"/>
            </a:xfrm>
            <a:prstGeom prst="rect">
              <a:avLst/>
            </a:prstGeom>
            <a:noFill/>
          </p:spPr>
          <p:txBody>
            <a:bodyPr wrap="none">
              <a:spAutoFit/>
              <a:scene3d>
                <a:camera prst="orthographicFront"/>
                <a:lightRig rig="threePt" dir="t"/>
              </a:scene3d>
              <a:sp3d contourW="12700"/>
            </a:bodyPr>
            <a:lstStyle/>
            <a:p>
              <a:pPr algn="ctr">
                <a:defRPr/>
              </a:pPr>
              <a:r>
                <a:rPr lang="en-US" altLang="zh-CN" sz="3600" dirty="0">
                  <a:solidFill>
                    <a:schemeClr val="bg1"/>
                  </a:solidFill>
                  <a:latin typeface="Century Gothic" panose="020B0502020202020204" pitchFamily="34" charset="0"/>
                </a:rPr>
                <a:t>03</a:t>
              </a:r>
              <a:endParaRPr lang="zh-CN" altLang="en-US" sz="3600" dirty="0">
                <a:solidFill>
                  <a:schemeClr val="bg1"/>
                </a:solidFill>
                <a:latin typeface="Century Gothic" panose="020B0502020202020204" pitchFamily="34" charset="0"/>
              </a:endParaRPr>
            </a:p>
          </p:txBody>
        </p:sp>
      </p:grpSp>
      <p:grpSp>
        <p:nvGrpSpPr>
          <p:cNvPr id="8" name="组合 91"/>
          <p:cNvGrpSpPr/>
          <p:nvPr/>
        </p:nvGrpSpPr>
        <p:grpSpPr>
          <a:xfrm>
            <a:off x="1043608" y="1780244"/>
            <a:ext cx="1511586" cy="1511586"/>
            <a:chOff x="304800" y="673100"/>
            <a:chExt cx="4000500" cy="4000500"/>
          </a:xfrm>
          <a:effectLst>
            <a:outerShdw blurRad="444500" dist="254000" dir="684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sz="1100" kern="0" dirty="0">
                <a:solidFill>
                  <a:srgbClr val="C00000"/>
                </a:solidFill>
                <a:latin typeface="微软雅黑"/>
                <a:ea typeface="微软雅黑"/>
              </a:endParaRPr>
            </a:p>
          </p:txBody>
        </p:sp>
        <p:sp>
          <p:nvSpPr>
            <p:cNvPr id="94" name="椭圆 9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sz="1100" kern="0" dirty="0">
                <a:solidFill>
                  <a:srgbClr val="C00000"/>
                </a:solidFill>
                <a:latin typeface="微软雅黑"/>
                <a:ea typeface="微软雅黑"/>
              </a:endParaRPr>
            </a:p>
          </p:txBody>
        </p:sp>
      </p:grpSp>
      <p:sp>
        <p:nvSpPr>
          <p:cNvPr id="95" name="矩形 94"/>
          <p:cNvSpPr/>
          <p:nvPr/>
        </p:nvSpPr>
        <p:spPr>
          <a:xfrm>
            <a:off x="1281113" y="2132013"/>
            <a:ext cx="1060450" cy="523875"/>
          </a:xfrm>
          <a:prstGeom prst="rect">
            <a:avLst/>
          </a:prstGeom>
        </p:spPr>
        <p:txBody>
          <a:bodyPr>
            <a:spAutoFit/>
          </a:bodyPr>
          <a:lstStyle/>
          <a:p>
            <a:pPr defTabSz="934242" eaLnBrk="1" fontAlgn="auto" hangingPunct="1">
              <a:spcBef>
                <a:spcPts val="0"/>
              </a:spcBef>
              <a:spcAft>
                <a:spcPts val="0"/>
              </a:spcAft>
              <a:defRPr/>
            </a:pPr>
            <a:r>
              <a:rPr lang="zh-CN" altLang="en-US" sz="2800" b="1" kern="0" dirty="0">
                <a:solidFill>
                  <a:srgbClr val="080808"/>
                </a:solidFill>
                <a:latin typeface="微软雅黑"/>
                <a:ea typeface="微软雅黑"/>
              </a:rPr>
              <a:t>目 录</a:t>
            </a:r>
          </a:p>
        </p:txBody>
      </p:sp>
      <p:sp>
        <p:nvSpPr>
          <p:cNvPr id="96" name="Rectangle 4"/>
          <p:cNvSpPr txBox="1">
            <a:spLocks noChangeArrowheads="1"/>
          </p:cNvSpPr>
          <p:nvPr/>
        </p:nvSpPr>
        <p:spPr bwMode="auto">
          <a:xfrm>
            <a:off x="1358900" y="2689225"/>
            <a:ext cx="881063" cy="244475"/>
          </a:xfrm>
          <a:prstGeom prst="rect">
            <a:avLst/>
          </a:prstGeom>
          <a:noFill/>
          <a:ln>
            <a:noFill/>
          </a:ln>
          <a:effectLst/>
          <a:extLst>
            <a:ext uri="{909E8E84-426E-40DD-AFC4-6F175D3DCCD1}"/>
            <a:ext uri="{91240B29-F687-4F45-9708-019B960494DF}"/>
          </a:extLst>
        </p:spPr>
        <p:txBody>
          <a:bodyPr lIns="68571" tIns="34285" rIns="68571" bIns="34285" anchor="ct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eaLnBrk="1" fontAlgn="auto" hangingPunct="1">
              <a:spcBef>
                <a:spcPts val="0"/>
              </a:spcBef>
              <a:spcAft>
                <a:spcPts val="0"/>
              </a:spcAft>
              <a:defRPr/>
            </a:pPr>
            <a:r>
              <a:rPr lang="en-US" altLang="zh-CN" sz="1800" b="0" kern="0" dirty="0" smtClean="0">
                <a:solidFill>
                  <a:srgbClr val="080808"/>
                </a:solidFill>
                <a:latin typeface="微软雅黑"/>
                <a:ea typeface="微软雅黑"/>
              </a:rPr>
              <a:t>MULU</a:t>
            </a:r>
            <a:endParaRPr lang="zh-CN" altLang="en-US" sz="1800" b="0" kern="0" dirty="0">
              <a:solidFill>
                <a:srgbClr val="080808"/>
              </a:solidFill>
              <a:latin typeface="微软雅黑"/>
              <a:ea typeface="微软雅黑"/>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nodeType="afterGroup">
                            <p:stCondLst>
                              <p:cond delay="500"/>
                            </p:stCondLst>
                            <p:childTnLst>
                              <p:par>
                                <p:cTn id="10" presetID="12" presetClass="entr" presetSubtype="8"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childTnLst>
                          </p:cTn>
                        </p:par>
                        <p:par>
                          <p:cTn id="14" fill="hold" nodeType="afterGroup">
                            <p:stCondLst>
                              <p:cond delay="1000"/>
                            </p:stCondLst>
                            <p:childTnLst>
                              <p:par>
                                <p:cTn id="15" presetID="1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ppt_x</p:attrName>
                                        </p:attrNameLst>
                                      </p:cBhvr>
                                      <p:tavLst>
                                        <p:tav tm="0">
                                          <p:val>
                                            <p:strVal val="#ppt_x-#ppt_w*1.125000"/>
                                          </p:val>
                                        </p:tav>
                                        <p:tav tm="100000">
                                          <p:val>
                                            <p:strVal val="#ppt_x"/>
                                          </p:val>
                                        </p:tav>
                                      </p:tavLst>
                                    </p:anim>
                                    <p:animEffect transition="in" filter="wipe(right)">
                                      <p:cBhvr>
                                        <p:cTn id="18" dur="500"/>
                                        <p:tgtEl>
                                          <p:spTgt spid="6"/>
                                        </p:tgtEl>
                                      </p:cBhvr>
                                    </p:animEffect>
                                  </p:childTnLst>
                                </p:cTn>
                              </p:par>
                              <p:par>
                                <p:cTn id="19" presetID="2" presetClass="entr" presetSubtype="1" accel="3500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2000" fill="hold"/>
                                        <p:tgtEl>
                                          <p:spTgt spid="8"/>
                                        </p:tgtEl>
                                        <p:attrNameLst>
                                          <p:attrName>ppt_x</p:attrName>
                                        </p:attrNameLst>
                                      </p:cBhvr>
                                      <p:tavLst>
                                        <p:tav tm="0">
                                          <p:val>
                                            <p:strVal val="#ppt_x"/>
                                          </p:val>
                                        </p:tav>
                                        <p:tav tm="100000">
                                          <p:val>
                                            <p:strVal val="#ppt_x"/>
                                          </p:val>
                                        </p:tav>
                                      </p:tavLst>
                                    </p:anim>
                                    <p:anim calcmode="lin" valueType="num">
                                      <p:cBhvr additive="base">
                                        <p:cTn id="22" dur="2000" fill="hold"/>
                                        <p:tgtEl>
                                          <p:spTgt spid="8"/>
                                        </p:tgtEl>
                                        <p:attrNameLst>
                                          <p:attrName>ppt_y</p:attrName>
                                        </p:attrNameLst>
                                      </p:cBhvr>
                                      <p:tavLst>
                                        <p:tav tm="0">
                                          <p:val>
                                            <p:strVal val="0-#ppt_h/2"/>
                                          </p:val>
                                        </p:tav>
                                        <p:tav tm="100000">
                                          <p:val>
                                            <p:strVal val="#ppt_y"/>
                                          </p:val>
                                        </p:tav>
                                      </p:tavLst>
                                    </p:anim>
                                  </p:childTnLst>
                                </p:cTn>
                              </p:par>
                              <p:par>
                                <p:cTn id="23" presetID="56" presetClass="entr" presetSubtype="0" fill="hold" grpId="0" nodeType="withEffect">
                                  <p:stCondLst>
                                    <p:cond delay="1000"/>
                                  </p:stCondLst>
                                  <p:iterate type="lt">
                                    <p:tmPct val="10000"/>
                                  </p:iterate>
                                  <p:childTnLst>
                                    <p:set>
                                      <p:cBhvr>
                                        <p:cTn id="24" dur="1" fill="hold">
                                          <p:stCondLst>
                                            <p:cond delay="0"/>
                                          </p:stCondLst>
                                        </p:cTn>
                                        <p:tgtEl>
                                          <p:spTgt spid="95"/>
                                        </p:tgtEl>
                                        <p:attrNameLst>
                                          <p:attrName>style.visibility</p:attrName>
                                        </p:attrNameLst>
                                      </p:cBhvr>
                                      <p:to>
                                        <p:strVal val="visible"/>
                                      </p:to>
                                    </p:set>
                                    <p:anim by="(-#ppt_w*2)" calcmode="lin" valueType="num">
                                      <p:cBhvr rctx="PPT">
                                        <p:cTn id="25" dur="500" autoRev="1" fill="hold">
                                          <p:stCondLst>
                                            <p:cond delay="0"/>
                                          </p:stCondLst>
                                        </p:cTn>
                                        <p:tgtEl>
                                          <p:spTgt spid="95"/>
                                        </p:tgtEl>
                                        <p:attrNameLst>
                                          <p:attrName>ppt_w</p:attrName>
                                        </p:attrNameLst>
                                      </p:cBhvr>
                                    </p:anim>
                                    <p:anim by="(#ppt_w*0.50)" calcmode="lin" valueType="num">
                                      <p:cBhvr>
                                        <p:cTn id="26" dur="500" decel="50000" autoRev="1" fill="hold">
                                          <p:stCondLst>
                                            <p:cond delay="0"/>
                                          </p:stCondLst>
                                        </p:cTn>
                                        <p:tgtEl>
                                          <p:spTgt spid="95"/>
                                        </p:tgtEl>
                                        <p:attrNameLst>
                                          <p:attrName>ppt_x</p:attrName>
                                        </p:attrNameLst>
                                      </p:cBhvr>
                                    </p:anim>
                                    <p:anim from="(-#ppt_h/2)" to="(#ppt_y)" calcmode="lin" valueType="num">
                                      <p:cBhvr>
                                        <p:cTn id="27" dur="1000" fill="hold">
                                          <p:stCondLst>
                                            <p:cond delay="0"/>
                                          </p:stCondLst>
                                        </p:cTn>
                                        <p:tgtEl>
                                          <p:spTgt spid="95"/>
                                        </p:tgtEl>
                                        <p:attrNameLst>
                                          <p:attrName>ppt_y</p:attrName>
                                        </p:attrNameLst>
                                      </p:cBhvr>
                                    </p:anim>
                                    <p:animRot by="21600000">
                                      <p:cBhvr>
                                        <p:cTn id="28" dur="1000" fill="hold">
                                          <p:stCondLst>
                                            <p:cond delay="0"/>
                                          </p:stCondLst>
                                        </p:cTn>
                                        <p:tgtEl>
                                          <p:spTgt spid="95"/>
                                        </p:tgtEl>
                                        <p:attrNameLst>
                                          <p:attrName>r</p:attrName>
                                        </p:attrNameLst>
                                      </p:cBhvr>
                                    </p:animRot>
                                  </p:childTnLst>
                                </p:cTn>
                              </p:par>
                              <p:par>
                                <p:cTn id="29" presetID="22" presetClass="entr" presetSubtype="8" fill="hold" grpId="0" nodeType="withEffect">
                                  <p:stCondLst>
                                    <p:cond delay="1500"/>
                                  </p:stCondLst>
                                  <p:childTnLst>
                                    <p:set>
                                      <p:cBhvr>
                                        <p:cTn id="30" dur="1" fill="hold">
                                          <p:stCondLst>
                                            <p:cond delay="0"/>
                                          </p:stCondLst>
                                        </p:cTn>
                                        <p:tgtEl>
                                          <p:spTgt spid="96"/>
                                        </p:tgtEl>
                                        <p:attrNameLst>
                                          <p:attrName>style.visibility</p:attrName>
                                        </p:attrNameLst>
                                      </p:cBhvr>
                                      <p:to>
                                        <p:strVal val="visible"/>
                                      </p:to>
                                    </p:set>
                                    <p:animEffect transition="in" filter="wipe(left)">
                                      <p:cBhvr>
                                        <p:cTn id="31"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a:spLocks noChangeArrowheads="1"/>
          </p:cNvSpPr>
          <p:nvPr/>
        </p:nvSpPr>
        <p:spPr bwMode="auto">
          <a:xfrm>
            <a:off x="1965325" y="996950"/>
            <a:ext cx="1620838" cy="830263"/>
          </a:xfrm>
          <a:prstGeom prst="rect">
            <a:avLst/>
          </a:prstGeom>
          <a:noFill/>
          <a:ln w="9525">
            <a:noFill/>
            <a:miter lim="800000"/>
            <a:headEnd/>
            <a:tailEnd/>
          </a:ln>
        </p:spPr>
        <p:txBody>
          <a:bodyPr wrap="none">
            <a:spAutoFit/>
          </a:bodyPr>
          <a:lstStyle/>
          <a:p>
            <a:pPr marL="0" lvl="1" eaLnBrk="1" hangingPunct="1"/>
            <a:r>
              <a:rPr lang="zh-CN" altLang="en-US" sz="1100" b="1">
                <a:solidFill>
                  <a:srgbClr val="080808"/>
                </a:solidFill>
                <a:latin typeface="微软雅黑" pitchFamily="34" charset="-122"/>
                <a:ea typeface="微软雅黑" pitchFamily="34" charset="-122"/>
              </a:rPr>
              <a:t> </a:t>
            </a:r>
            <a:r>
              <a:rPr lang="zh-CN" altLang="en-US" sz="2000" b="1">
                <a:solidFill>
                  <a:srgbClr val="080808"/>
                </a:solidFill>
                <a:latin typeface="微软雅黑" pitchFamily="34" charset="-122"/>
                <a:ea typeface="微软雅黑" pitchFamily="34" charset="-122"/>
              </a:rPr>
              <a:t>第一部分</a:t>
            </a:r>
            <a:endParaRPr lang="en-US" altLang="zh-CN" sz="2000" b="1">
              <a:solidFill>
                <a:srgbClr val="080808"/>
              </a:solidFill>
              <a:latin typeface="微软雅黑" pitchFamily="34" charset="-122"/>
              <a:ea typeface="微软雅黑" pitchFamily="34" charset="-122"/>
            </a:endParaRPr>
          </a:p>
          <a:p>
            <a:pPr marL="0" lvl="1" eaLnBrk="1" hangingPunct="1"/>
            <a:r>
              <a:rPr lang="zh-CN" altLang="en-US" sz="2800" b="1">
                <a:solidFill>
                  <a:srgbClr val="0000CC"/>
                </a:solidFill>
                <a:latin typeface="微软雅黑" pitchFamily="34" charset="-122"/>
                <a:ea typeface="微软雅黑" pitchFamily="34" charset="-122"/>
              </a:rPr>
              <a:t>背景介绍</a:t>
            </a:r>
            <a:endParaRPr lang="en-US" altLang="zh-CN" sz="2800" b="1">
              <a:solidFill>
                <a:srgbClr val="0000CC"/>
              </a:solidFill>
              <a:latin typeface="微软雅黑" pitchFamily="34" charset="-122"/>
              <a:ea typeface="微软雅黑" pitchFamily="34" charset="-122"/>
            </a:endParaRPr>
          </a:p>
        </p:txBody>
      </p:sp>
      <p:sp>
        <p:nvSpPr>
          <p:cNvPr id="4" name="TextBox 13"/>
          <p:cNvSpPr txBox="1">
            <a:spLocks noChangeArrowheads="1"/>
          </p:cNvSpPr>
          <p:nvPr/>
        </p:nvSpPr>
        <p:spPr bwMode="auto">
          <a:xfrm>
            <a:off x="430213" y="2365375"/>
            <a:ext cx="903287" cy="246063"/>
          </a:xfrm>
          <a:prstGeom prst="rect">
            <a:avLst/>
          </a:prstGeom>
          <a:noFill/>
          <a:ln w="9525">
            <a:noFill/>
            <a:miter lim="800000"/>
            <a:headEnd/>
            <a:tailEnd/>
          </a:ln>
        </p:spPr>
        <p:txBody>
          <a:bodyPr lIns="0" tIns="0" rIns="0" bIns="0">
            <a:spAutoFit/>
          </a:bodyPr>
          <a:lstStyle/>
          <a:p>
            <a:pPr eaLnBrk="1" hangingPunct="1"/>
            <a:r>
              <a:rPr lang="en-US" altLang="zh-CN" sz="1600">
                <a:solidFill>
                  <a:srgbClr val="080808"/>
                </a:solidFill>
                <a:latin typeface="微软雅黑" pitchFamily="34" charset="-122"/>
                <a:ea typeface="微软雅黑" pitchFamily="34" charset="-122"/>
              </a:rPr>
              <a:t>PART 01</a:t>
            </a:r>
            <a:endParaRPr lang="zh-CN" altLang="en-US" sz="1600">
              <a:solidFill>
                <a:srgbClr val="080808"/>
              </a:solidFill>
              <a:latin typeface="微软雅黑" pitchFamily="34" charset="-122"/>
              <a:ea typeface="微软雅黑" pitchFamily="34" charset="-122"/>
            </a:endParaRPr>
          </a:p>
        </p:txBody>
      </p:sp>
      <p:grpSp>
        <p:nvGrpSpPr>
          <p:cNvPr id="3" name="组合 4"/>
          <p:cNvGrpSpPr/>
          <p:nvPr/>
        </p:nvGrpSpPr>
        <p:grpSpPr>
          <a:xfrm>
            <a:off x="236417" y="843560"/>
            <a:ext cx="1197175" cy="119717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7" name="椭圆 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14" name="TextBox 13"/>
          <p:cNvSpPr txBox="1">
            <a:spLocks noChangeArrowheads="1"/>
          </p:cNvSpPr>
          <p:nvPr/>
        </p:nvSpPr>
        <p:spPr bwMode="auto">
          <a:xfrm>
            <a:off x="457200" y="1057275"/>
            <a:ext cx="903288" cy="677863"/>
          </a:xfrm>
          <a:prstGeom prst="rect">
            <a:avLst/>
          </a:prstGeom>
          <a:noFill/>
          <a:ln w="9525">
            <a:noFill/>
            <a:miter lim="800000"/>
            <a:headEnd/>
            <a:tailEnd/>
          </a:ln>
        </p:spPr>
        <p:txBody>
          <a:bodyPr lIns="0" tIns="0" rIns="0" bIns="0">
            <a:spAutoFit/>
          </a:bodyPr>
          <a:lstStyle/>
          <a:p>
            <a:pPr eaLnBrk="1" hangingPunct="1"/>
            <a:r>
              <a:rPr lang="en-US" altLang="zh-CN" sz="4400" b="1">
                <a:solidFill>
                  <a:srgbClr val="0000CC"/>
                </a:solidFill>
                <a:latin typeface="微软雅黑" pitchFamily="34" charset="-122"/>
                <a:ea typeface="微软雅黑" pitchFamily="34" charset="-122"/>
              </a:rPr>
              <a:t>01</a:t>
            </a:r>
            <a:endParaRPr lang="zh-CN" altLang="en-US" sz="4400" b="1">
              <a:solidFill>
                <a:srgbClr val="0000CC"/>
              </a:solidFill>
              <a:latin typeface="微软雅黑" pitchFamily="34" charset="-122"/>
              <a:ea typeface="微软雅黑" pitchFamily="34" charset="-122"/>
            </a:endParaRPr>
          </a:p>
        </p:txBody>
      </p:sp>
      <p:sp>
        <p:nvSpPr>
          <p:cNvPr id="15" name="文本框 14"/>
          <p:cNvSpPr txBox="1">
            <a:spLocks noChangeArrowheads="1"/>
          </p:cNvSpPr>
          <p:nvPr/>
        </p:nvSpPr>
        <p:spPr bwMode="auto">
          <a:xfrm>
            <a:off x="2484438" y="2066925"/>
            <a:ext cx="6265862" cy="2582863"/>
          </a:xfrm>
          <a:prstGeom prst="rect">
            <a:avLst/>
          </a:prstGeom>
          <a:noFill/>
          <a:ln w="9525">
            <a:noFill/>
            <a:miter lim="800000"/>
            <a:headEnd/>
            <a:tailEnd/>
          </a:ln>
        </p:spPr>
        <p:txBody>
          <a:bodyPr lIns="68580" tIns="34290" rIns="68580" bIns="34290">
            <a:spAutoFit/>
          </a:bodyPr>
          <a:lstStyle/>
          <a:p>
            <a:pPr defTabSz="266700" eaLnBrk="1" hangingPunct="1">
              <a:lnSpc>
                <a:spcPts val="2800"/>
              </a:lnSpc>
            </a:pPr>
            <a:r>
              <a:rPr lang="en-US" altLang="zh-CN" sz="1600">
                <a:latin typeface="仿宋" pitchFamily="49" charset="-122"/>
                <a:ea typeface="仿宋" pitchFamily="49" charset="-122"/>
              </a:rPr>
              <a:t>    </a:t>
            </a:r>
            <a:r>
              <a:rPr lang="zh-CN" altLang="zh-CN" sz="1600">
                <a:latin typeface="仿宋" pitchFamily="49" charset="-122"/>
                <a:ea typeface="仿宋" pitchFamily="49" charset="-122"/>
              </a:rPr>
              <a:t>根据国务院和天津市人民政府关于社会保险费征收体制改革部署，自</a:t>
            </a:r>
            <a:r>
              <a:rPr lang="en-US" altLang="zh-CN" sz="1600">
                <a:latin typeface="仿宋" pitchFamily="49" charset="-122"/>
                <a:ea typeface="仿宋" pitchFamily="49" charset="-122"/>
              </a:rPr>
              <a:t>2020</a:t>
            </a:r>
            <a:r>
              <a:rPr lang="zh-CN" altLang="zh-CN" sz="1600">
                <a:latin typeface="仿宋" pitchFamily="49" charset="-122"/>
                <a:ea typeface="仿宋" pitchFamily="49" charset="-122"/>
              </a:rPr>
              <a:t>年</a:t>
            </a:r>
            <a:r>
              <a:rPr lang="en-US" altLang="zh-CN" sz="1600">
                <a:latin typeface="仿宋" pitchFamily="49" charset="-122"/>
                <a:ea typeface="仿宋" pitchFamily="49" charset="-122"/>
              </a:rPr>
              <a:t>11</a:t>
            </a:r>
            <a:r>
              <a:rPr lang="zh-CN" altLang="zh-CN" sz="1600">
                <a:latin typeface="仿宋" pitchFamily="49" charset="-122"/>
                <a:ea typeface="仿宋" pitchFamily="49" charset="-122"/>
              </a:rPr>
              <a:t>月</a:t>
            </a:r>
            <a:r>
              <a:rPr lang="en-US" altLang="zh-CN" sz="1600">
                <a:latin typeface="仿宋" pitchFamily="49" charset="-122"/>
                <a:ea typeface="仿宋" pitchFamily="49" charset="-122"/>
              </a:rPr>
              <a:t>21</a:t>
            </a:r>
            <a:r>
              <a:rPr lang="zh-CN" altLang="zh-CN" sz="1600">
                <a:latin typeface="仿宋" pitchFamily="49" charset="-122"/>
                <a:ea typeface="仿宋" pitchFamily="49" charset="-122"/>
              </a:rPr>
              <a:t>日起，企业职工各项社会保险费交由税务部门统一征收。申报缴费方式为</a:t>
            </a:r>
            <a:r>
              <a:rPr lang="zh-CN" altLang="en-US" sz="1600">
                <a:latin typeface="仿宋" pitchFamily="49" charset="-122"/>
                <a:ea typeface="仿宋" pitchFamily="49" charset="-122"/>
              </a:rPr>
              <a:t>“</a:t>
            </a:r>
            <a:r>
              <a:rPr lang="zh-CN" altLang="zh-CN" sz="1600">
                <a:latin typeface="仿宋" pitchFamily="49" charset="-122"/>
                <a:ea typeface="仿宋" pitchFamily="49" charset="-122"/>
              </a:rPr>
              <a:t>社保核定，税务征收</a:t>
            </a:r>
            <a:r>
              <a:rPr lang="zh-CN" altLang="en-US" sz="1600">
                <a:latin typeface="仿宋" pitchFamily="49" charset="-122"/>
                <a:ea typeface="仿宋" pitchFamily="49" charset="-122"/>
              </a:rPr>
              <a:t>”</a:t>
            </a:r>
            <a:r>
              <a:rPr lang="zh-CN" altLang="zh-CN" sz="1600">
                <a:latin typeface="仿宋" pitchFamily="49" charset="-122"/>
                <a:ea typeface="仿宋" pitchFamily="49" charset="-122"/>
              </a:rPr>
              <a:t>。</a:t>
            </a:r>
          </a:p>
          <a:p>
            <a:pPr defTabSz="266700" eaLnBrk="1" hangingPunct="1">
              <a:lnSpc>
                <a:spcPts val="2800"/>
              </a:lnSpc>
            </a:pPr>
            <a:r>
              <a:rPr lang="en-US" altLang="zh-CN" sz="1600">
                <a:latin typeface="仿宋" pitchFamily="49" charset="-122"/>
                <a:ea typeface="仿宋" pitchFamily="49" charset="-122"/>
              </a:rPr>
              <a:t>    </a:t>
            </a:r>
            <a:r>
              <a:rPr lang="zh-CN" altLang="zh-CN" sz="1600">
                <a:latin typeface="仿宋" pitchFamily="49" charset="-122"/>
                <a:ea typeface="仿宋" pitchFamily="49" charset="-122"/>
              </a:rPr>
              <a:t>为不增加企业缴费负担，保证征收职责划转工作平稳有序开展，划转工作坚持“两不原则”</a:t>
            </a:r>
            <a:r>
              <a:rPr lang="zh-CN" altLang="en-US" sz="1600">
                <a:latin typeface="仿宋" pitchFamily="49" charset="-122"/>
                <a:ea typeface="仿宋" pitchFamily="49" charset="-122"/>
              </a:rPr>
              <a:t>，</a:t>
            </a:r>
            <a:r>
              <a:rPr lang="zh-CN" altLang="zh-CN" sz="1600">
                <a:latin typeface="仿宋" pitchFamily="49" charset="-122"/>
                <a:ea typeface="仿宋" pitchFamily="49" charset="-122"/>
              </a:rPr>
              <a:t>即：不改变企业现行申报方式和缴费基数计算规则</a:t>
            </a:r>
            <a:r>
              <a:rPr lang="zh-CN" altLang="en-US" sz="1600">
                <a:latin typeface="仿宋" pitchFamily="49" charset="-122"/>
                <a:ea typeface="仿宋" pitchFamily="49" charset="-122"/>
              </a:rPr>
              <a:t>，</a:t>
            </a:r>
            <a:r>
              <a:rPr lang="zh-CN" altLang="zh-CN" sz="1600">
                <a:latin typeface="仿宋" pitchFamily="49" charset="-122"/>
                <a:ea typeface="仿宋" pitchFamily="49" charset="-122"/>
              </a:rPr>
              <a:t>不因征收部门改变而增加企业缴费负担。同时，税征后</a:t>
            </a:r>
            <a:r>
              <a:rPr lang="en-US" altLang="zh-CN" sz="1600">
                <a:latin typeface="仿宋" pitchFamily="49" charset="-122"/>
                <a:ea typeface="仿宋" pitchFamily="49" charset="-122"/>
              </a:rPr>
              <a:t>2020</a:t>
            </a:r>
            <a:r>
              <a:rPr lang="zh-CN" altLang="zh-CN" sz="1600">
                <a:latin typeface="仿宋" pitchFamily="49" charset="-122"/>
                <a:ea typeface="仿宋" pitchFamily="49" charset="-122"/>
              </a:rPr>
              <a:t>年阶段性减免企业社会保险费政策维持不变。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childTnLst>
                          </p:cTn>
                        </p:par>
                        <p:par>
                          <p:cTn id="19" fill="hold" nodeType="afterGroup">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5" presetClass="entr" presetSubtype="0" fill="hold" grpId="0" nodeType="click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2" dur="1000" fill="hold"/>
                                        <p:tgtEl>
                                          <p:spTgt spid="15"/>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a:spLocks noChangeArrowheads="1"/>
          </p:cNvSpPr>
          <p:nvPr/>
        </p:nvSpPr>
        <p:spPr bwMode="auto">
          <a:xfrm>
            <a:off x="1965325" y="996950"/>
            <a:ext cx="2338388" cy="830263"/>
          </a:xfrm>
          <a:prstGeom prst="rect">
            <a:avLst/>
          </a:prstGeom>
          <a:noFill/>
          <a:ln w="9525">
            <a:noFill/>
            <a:miter lim="800000"/>
            <a:headEnd/>
            <a:tailEnd/>
          </a:ln>
        </p:spPr>
        <p:txBody>
          <a:bodyPr wrap="none">
            <a:spAutoFit/>
          </a:bodyPr>
          <a:lstStyle/>
          <a:p>
            <a:pPr marL="0" lvl="1" eaLnBrk="1" hangingPunct="1"/>
            <a:r>
              <a:rPr lang="zh-CN" altLang="en-US" sz="1100" b="1">
                <a:solidFill>
                  <a:srgbClr val="080808"/>
                </a:solidFill>
                <a:latin typeface="微软雅黑" pitchFamily="34" charset="-122"/>
                <a:ea typeface="微软雅黑" pitchFamily="34" charset="-122"/>
              </a:rPr>
              <a:t> </a:t>
            </a:r>
            <a:r>
              <a:rPr lang="zh-CN" altLang="en-US" sz="2000" b="1">
                <a:solidFill>
                  <a:srgbClr val="080808"/>
                </a:solidFill>
                <a:latin typeface="微软雅黑" pitchFamily="34" charset="-122"/>
                <a:ea typeface="微软雅黑" pitchFamily="34" charset="-122"/>
              </a:rPr>
              <a:t>第二部分</a:t>
            </a:r>
            <a:endParaRPr lang="en-US" altLang="zh-CN" sz="2000" b="1">
              <a:solidFill>
                <a:srgbClr val="080808"/>
              </a:solidFill>
              <a:latin typeface="微软雅黑" pitchFamily="34" charset="-122"/>
              <a:ea typeface="微软雅黑" pitchFamily="34" charset="-122"/>
            </a:endParaRPr>
          </a:p>
          <a:p>
            <a:pPr marL="0" lvl="1" eaLnBrk="1" hangingPunct="1"/>
            <a:r>
              <a:rPr lang="zh-CN" altLang="en-US" sz="2800" b="1">
                <a:solidFill>
                  <a:srgbClr val="0000CC"/>
                </a:solidFill>
                <a:latin typeface="微软雅黑" pitchFamily="34" charset="-122"/>
                <a:ea typeface="微软雅黑" pitchFamily="34" charset="-122"/>
              </a:rPr>
              <a:t>申报缴费流程</a:t>
            </a:r>
            <a:endParaRPr lang="en-US" altLang="zh-CN" sz="2800" b="1">
              <a:solidFill>
                <a:srgbClr val="0000CC"/>
              </a:solidFill>
              <a:latin typeface="微软雅黑" pitchFamily="34" charset="-122"/>
              <a:ea typeface="微软雅黑" pitchFamily="34" charset="-122"/>
            </a:endParaRPr>
          </a:p>
        </p:txBody>
      </p:sp>
      <p:sp>
        <p:nvSpPr>
          <p:cNvPr id="4" name="TextBox 13"/>
          <p:cNvSpPr txBox="1">
            <a:spLocks noChangeArrowheads="1"/>
          </p:cNvSpPr>
          <p:nvPr/>
        </p:nvSpPr>
        <p:spPr bwMode="auto">
          <a:xfrm>
            <a:off x="430213" y="2365375"/>
            <a:ext cx="903287" cy="246063"/>
          </a:xfrm>
          <a:prstGeom prst="rect">
            <a:avLst/>
          </a:prstGeom>
          <a:noFill/>
          <a:ln w="9525">
            <a:noFill/>
            <a:miter lim="800000"/>
            <a:headEnd/>
            <a:tailEnd/>
          </a:ln>
        </p:spPr>
        <p:txBody>
          <a:bodyPr lIns="0" tIns="0" rIns="0" bIns="0">
            <a:spAutoFit/>
          </a:bodyPr>
          <a:lstStyle/>
          <a:p>
            <a:pPr eaLnBrk="1" hangingPunct="1"/>
            <a:r>
              <a:rPr lang="en-US" altLang="zh-CN" sz="1600">
                <a:solidFill>
                  <a:srgbClr val="080808"/>
                </a:solidFill>
                <a:latin typeface="微软雅黑" pitchFamily="34" charset="-122"/>
                <a:ea typeface="微软雅黑" pitchFamily="34" charset="-122"/>
              </a:rPr>
              <a:t>PART 02</a:t>
            </a:r>
            <a:endParaRPr lang="zh-CN" altLang="en-US" sz="1600">
              <a:solidFill>
                <a:srgbClr val="080808"/>
              </a:solidFill>
              <a:latin typeface="微软雅黑" pitchFamily="34" charset="-122"/>
              <a:ea typeface="微软雅黑" pitchFamily="34" charset="-122"/>
            </a:endParaRPr>
          </a:p>
        </p:txBody>
      </p:sp>
      <p:grpSp>
        <p:nvGrpSpPr>
          <p:cNvPr id="3" name="组合 4"/>
          <p:cNvGrpSpPr/>
          <p:nvPr/>
        </p:nvGrpSpPr>
        <p:grpSpPr>
          <a:xfrm>
            <a:off x="236417" y="843560"/>
            <a:ext cx="1197175" cy="119717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7" name="椭圆 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14" name="TextBox 13"/>
          <p:cNvSpPr txBox="1">
            <a:spLocks noChangeArrowheads="1"/>
          </p:cNvSpPr>
          <p:nvPr/>
        </p:nvSpPr>
        <p:spPr bwMode="auto">
          <a:xfrm>
            <a:off x="457200" y="1057275"/>
            <a:ext cx="903288" cy="677863"/>
          </a:xfrm>
          <a:prstGeom prst="rect">
            <a:avLst/>
          </a:prstGeom>
          <a:noFill/>
          <a:ln w="9525">
            <a:noFill/>
            <a:miter lim="800000"/>
            <a:headEnd/>
            <a:tailEnd/>
          </a:ln>
        </p:spPr>
        <p:txBody>
          <a:bodyPr lIns="0" tIns="0" rIns="0" bIns="0">
            <a:spAutoFit/>
          </a:bodyPr>
          <a:lstStyle/>
          <a:p>
            <a:pPr eaLnBrk="1" hangingPunct="1"/>
            <a:r>
              <a:rPr lang="en-US" altLang="zh-CN" sz="4400" b="1">
                <a:solidFill>
                  <a:srgbClr val="0000CC"/>
                </a:solidFill>
                <a:latin typeface="微软雅黑" pitchFamily="34" charset="-122"/>
                <a:ea typeface="微软雅黑" pitchFamily="34" charset="-122"/>
              </a:rPr>
              <a:t>02</a:t>
            </a:r>
            <a:endParaRPr lang="zh-CN" altLang="en-US" sz="4400" b="1">
              <a:solidFill>
                <a:srgbClr val="0000CC"/>
              </a:solidFill>
              <a:latin typeface="微软雅黑" pitchFamily="34" charset="-122"/>
              <a:ea typeface="微软雅黑" pitchFamily="34" charset="-122"/>
            </a:endParaRPr>
          </a:p>
        </p:txBody>
      </p:sp>
      <p:sp>
        <p:nvSpPr>
          <p:cNvPr id="33" name="椭圆 14"/>
          <p:cNvSpPr/>
          <p:nvPr/>
        </p:nvSpPr>
        <p:spPr>
          <a:xfrm>
            <a:off x="2600325" y="3927475"/>
            <a:ext cx="403225" cy="373063"/>
          </a:xfrm>
          <a:custGeom>
            <a:avLst/>
            <a:gdLst>
              <a:gd name="connsiteX0" fmla="*/ 186302 w 608697"/>
              <a:gd name="connsiteY0" fmla="*/ 63862 h 562124"/>
              <a:gd name="connsiteX1" fmla="*/ 204357 w 608697"/>
              <a:gd name="connsiteY1" fmla="*/ 81889 h 562124"/>
              <a:gd name="connsiteX2" fmla="*/ 186302 w 608697"/>
              <a:gd name="connsiteY2" fmla="*/ 99991 h 562124"/>
              <a:gd name="connsiteX3" fmla="*/ 99759 w 608697"/>
              <a:gd name="connsiteY3" fmla="*/ 186326 h 562124"/>
              <a:gd name="connsiteX4" fmla="*/ 81705 w 608697"/>
              <a:gd name="connsiteY4" fmla="*/ 204428 h 562124"/>
              <a:gd name="connsiteX5" fmla="*/ 63650 w 608697"/>
              <a:gd name="connsiteY5" fmla="*/ 186326 h 562124"/>
              <a:gd name="connsiteX6" fmla="*/ 186302 w 608697"/>
              <a:gd name="connsiteY6" fmla="*/ 63862 h 562124"/>
              <a:gd name="connsiteX7" fmla="*/ 175448 w 608697"/>
              <a:gd name="connsiteY7" fmla="*/ 36129 h 562124"/>
              <a:gd name="connsiteX8" fmla="*/ 36179 w 608697"/>
              <a:gd name="connsiteY8" fmla="*/ 175282 h 562124"/>
              <a:gd name="connsiteX9" fmla="*/ 276226 w 608697"/>
              <a:gd name="connsiteY9" fmla="*/ 490611 h 562124"/>
              <a:gd name="connsiteX10" fmla="*/ 276972 w 608697"/>
              <a:gd name="connsiteY10" fmla="*/ 491356 h 562124"/>
              <a:gd name="connsiteX11" fmla="*/ 304349 w 608697"/>
              <a:gd name="connsiteY11" fmla="*/ 518546 h 562124"/>
              <a:gd name="connsiteX12" fmla="*/ 331725 w 608697"/>
              <a:gd name="connsiteY12" fmla="*/ 491356 h 562124"/>
              <a:gd name="connsiteX13" fmla="*/ 332471 w 608697"/>
              <a:gd name="connsiteY13" fmla="*/ 490611 h 562124"/>
              <a:gd name="connsiteX14" fmla="*/ 572518 w 608697"/>
              <a:gd name="connsiteY14" fmla="*/ 175282 h 562124"/>
              <a:gd name="connsiteX15" fmla="*/ 433249 w 608697"/>
              <a:gd name="connsiteY15" fmla="*/ 36129 h 562124"/>
              <a:gd name="connsiteX16" fmla="*/ 318149 w 608697"/>
              <a:gd name="connsiteY16" fmla="*/ 89764 h 562124"/>
              <a:gd name="connsiteX17" fmla="*/ 304349 w 608697"/>
              <a:gd name="connsiteY17" fmla="*/ 96170 h 562124"/>
              <a:gd name="connsiteX18" fmla="*/ 290548 w 608697"/>
              <a:gd name="connsiteY18" fmla="*/ 89764 h 562124"/>
              <a:gd name="connsiteX19" fmla="*/ 175448 w 608697"/>
              <a:gd name="connsiteY19" fmla="*/ 36129 h 562124"/>
              <a:gd name="connsiteX20" fmla="*/ 175448 w 608697"/>
              <a:gd name="connsiteY20" fmla="*/ 0 h 562124"/>
              <a:gd name="connsiteX21" fmla="*/ 304349 w 608697"/>
              <a:gd name="connsiteY21" fmla="*/ 51847 h 562124"/>
              <a:gd name="connsiteX22" fmla="*/ 433249 w 608697"/>
              <a:gd name="connsiteY22" fmla="*/ 0 h 562124"/>
              <a:gd name="connsiteX23" fmla="*/ 608697 w 608697"/>
              <a:gd name="connsiteY23" fmla="*/ 175282 h 562124"/>
              <a:gd name="connsiteX24" fmla="*/ 537309 w 608697"/>
              <a:gd name="connsiteY24" fmla="*/ 342593 h 562124"/>
              <a:gd name="connsiteX25" fmla="*/ 356864 w 608697"/>
              <a:gd name="connsiteY25" fmla="*/ 517354 h 562124"/>
              <a:gd name="connsiteX26" fmla="*/ 317104 w 608697"/>
              <a:gd name="connsiteY26" fmla="*/ 556835 h 562124"/>
              <a:gd name="connsiteX27" fmla="*/ 304349 w 608697"/>
              <a:gd name="connsiteY27" fmla="*/ 562124 h 562124"/>
              <a:gd name="connsiteX28" fmla="*/ 291593 w 608697"/>
              <a:gd name="connsiteY28" fmla="*/ 556835 h 562124"/>
              <a:gd name="connsiteX29" fmla="*/ 251834 w 608697"/>
              <a:gd name="connsiteY29" fmla="*/ 517354 h 562124"/>
              <a:gd name="connsiteX30" fmla="*/ 71388 w 608697"/>
              <a:gd name="connsiteY30" fmla="*/ 342593 h 562124"/>
              <a:gd name="connsiteX31" fmla="*/ 0 w 608697"/>
              <a:gd name="connsiteY31" fmla="*/ 175282 h 562124"/>
              <a:gd name="connsiteX32" fmla="*/ 175448 w 608697"/>
              <a:gd name="connsiteY32" fmla="*/ 0 h 56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08697" h="562124">
                <a:moveTo>
                  <a:pt x="186302" y="63862"/>
                </a:moveTo>
                <a:cubicBezTo>
                  <a:pt x="196225" y="63862"/>
                  <a:pt x="204357" y="71907"/>
                  <a:pt x="204357" y="81889"/>
                </a:cubicBezTo>
                <a:cubicBezTo>
                  <a:pt x="204357" y="91871"/>
                  <a:pt x="196300" y="99991"/>
                  <a:pt x="186302" y="99991"/>
                </a:cubicBezTo>
                <a:cubicBezTo>
                  <a:pt x="137808" y="99991"/>
                  <a:pt x="99759" y="137907"/>
                  <a:pt x="99759" y="186326"/>
                </a:cubicBezTo>
                <a:cubicBezTo>
                  <a:pt x="99759" y="196308"/>
                  <a:pt x="91702" y="204428"/>
                  <a:pt x="81705" y="204428"/>
                </a:cubicBezTo>
                <a:cubicBezTo>
                  <a:pt x="71708" y="204428"/>
                  <a:pt x="63650" y="196308"/>
                  <a:pt x="63650" y="186326"/>
                </a:cubicBezTo>
                <a:cubicBezTo>
                  <a:pt x="63650" y="117645"/>
                  <a:pt x="117516" y="63862"/>
                  <a:pt x="186302" y="63862"/>
                </a:cubicBezTo>
                <a:close/>
                <a:moveTo>
                  <a:pt x="175448" y="36129"/>
                </a:moveTo>
                <a:cubicBezTo>
                  <a:pt x="97347" y="36129"/>
                  <a:pt x="36179" y="97213"/>
                  <a:pt x="36179" y="175282"/>
                </a:cubicBezTo>
                <a:cubicBezTo>
                  <a:pt x="36179" y="273687"/>
                  <a:pt x="122933" y="355182"/>
                  <a:pt x="276226" y="490611"/>
                </a:cubicBezTo>
                <a:cubicBezTo>
                  <a:pt x="276450" y="490834"/>
                  <a:pt x="276748" y="491132"/>
                  <a:pt x="276972" y="491356"/>
                </a:cubicBezTo>
                <a:lnTo>
                  <a:pt x="304349" y="518546"/>
                </a:lnTo>
                <a:lnTo>
                  <a:pt x="331725" y="491356"/>
                </a:lnTo>
                <a:cubicBezTo>
                  <a:pt x="331949" y="491132"/>
                  <a:pt x="332247" y="490834"/>
                  <a:pt x="332471" y="490611"/>
                </a:cubicBezTo>
                <a:cubicBezTo>
                  <a:pt x="485764" y="355182"/>
                  <a:pt x="572518" y="273762"/>
                  <a:pt x="572518" y="175282"/>
                </a:cubicBezTo>
                <a:cubicBezTo>
                  <a:pt x="572518" y="97213"/>
                  <a:pt x="511350" y="36129"/>
                  <a:pt x="433249" y="36129"/>
                </a:cubicBezTo>
                <a:cubicBezTo>
                  <a:pt x="390282" y="36129"/>
                  <a:pt x="346196" y="56689"/>
                  <a:pt x="318149" y="89764"/>
                </a:cubicBezTo>
                <a:cubicBezTo>
                  <a:pt x="314717" y="93861"/>
                  <a:pt x="309645" y="96170"/>
                  <a:pt x="304349" y="96170"/>
                </a:cubicBezTo>
                <a:cubicBezTo>
                  <a:pt x="299052" y="96170"/>
                  <a:pt x="293980" y="93861"/>
                  <a:pt x="290548" y="89764"/>
                </a:cubicBezTo>
                <a:cubicBezTo>
                  <a:pt x="262501" y="56689"/>
                  <a:pt x="218415" y="36129"/>
                  <a:pt x="175448" y="36129"/>
                </a:cubicBezTo>
                <a:close/>
                <a:moveTo>
                  <a:pt x="175448" y="0"/>
                </a:moveTo>
                <a:cubicBezTo>
                  <a:pt x="222891" y="0"/>
                  <a:pt x="269736" y="19145"/>
                  <a:pt x="304349" y="51847"/>
                </a:cubicBezTo>
                <a:cubicBezTo>
                  <a:pt x="338961" y="19145"/>
                  <a:pt x="385807" y="0"/>
                  <a:pt x="433249" y="0"/>
                </a:cubicBezTo>
                <a:cubicBezTo>
                  <a:pt x="531640" y="0"/>
                  <a:pt x="608697" y="77026"/>
                  <a:pt x="608697" y="175282"/>
                </a:cubicBezTo>
                <a:cubicBezTo>
                  <a:pt x="608697" y="230258"/>
                  <a:pt x="586020" y="283446"/>
                  <a:pt x="537309" y="342593"/>
                </a:cubicBezTo>
                <a:cubicBezTo>
                  <a:pt x="494865" y="394291"/>
                  <a:pt x="435711" y="447628"/>
                  <a:pt x="356864" y="517354"/>
                </a:cubicBezTo>
                <a:lnTo>
                  <a:pt x="317104" y="556835"/>
                </a:lnTo>
                <a:cubicBezTo>
                  <a:pt x="313598" y="560336"/>
                  <a:pt x="308973" y="562124"/>
                  <a:pt x="304349" y="562124"/>
                </a:cubicBezTo>
                <a:cubicBezTo>
                  <a:pt x="299724" y="562124"/>
                  <a:pt x="295099" y="560336"/>
                  <a:pt x="291593" y="556835"/>
                </a:cubicBezTo>
                <a:lnTo>
                  <a:pt x="251834" y="517354"/>
                </a:lnTo>
                <a:cubicBezTo>
                  <a:pt x="172986" y="447628"/>
                  <a:pt x="113832" y="394291"/>
                  <a:pt x="71388" y="342593"/>
                </a:cubicBezTo>
                <a:cubicBezTo>
                  <a:pt x="22677" y="283446"/>
                  <a:pt x="0" y="230258"/>
                  <a:pt x="0" y="175282"/>
                </a:cubicBezTo>
                <a:cubicBezTo>
                  <a:pt x="0" y="77026"/>
                  <a:pt x="77057" y="0"/>
                  <a:pt x="17544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zh-CN" altLang="en-US"/>
          </a:p>
        </p:txBody>
      </p:sp>
      <p:grpSp>
        <p:nvGrpSpPr>
          <p:cNvPr id="5" name="组合 39"/>
          <p:cNvGrpSpPr/>
          <p:nvPr/>
        </p:nvGrpSpPr>
        <p:grpSpPr>
          <a:xfrm rot="5400000">
            <a:off x="3256694" y="2216801"/>
            <a:ext cx="849613" cy="1156428"/>
            <a:chOff x="4020870" y="2194485"/>
            <a:chExt cx="1102258" cy="1432090"/>
          </a:xfrm>
          <a:effectLst>
            <a:outerShdw blurRad="444500" dist="254000" dir="8100000" algn="tr" rotWithShape="0">
              <a:prstClr val="black">
                <a:alpha val="50000"/>
              </a:prstClr>
            </a:outerShdw>
          </a:effectLst>
        </p:grpSpPr>
        <p:sp>
          <p:nvSpPr>
            <p:cNvPr id="4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latin typeface="微软雅黑"/>
                <a:ea typeface="微软雅黑"/>
              </a:endParaRPr>
            </a:p>
          </p:txBody>
        </p:sp>
        <p:sp>
          <p:nvSpPr>
            <p:cNvPr id="4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grpSp>
        <p:nvGrpSpPr>
          <p:cNvPr id="8" name="组合 42"/>
          <p:cNvGrpSpPr/>
          <p:nvPr/>
        </p:nvGrpSpPr>
        <p:grpSpPr>
          <a:xfrm>
            <a:off x="4503738" y="2514631"/>
            <a:ext cx="3067492" cy="504822"/>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3194C6"/>
                </a:solidFill>
                <a:latin typeface="微软雅黑"/>
                <a:ea typeface="微软雅黑"/>
              </a:endParaRPr>
            </a:p>
          </p:txBody>
        </p:sp>
        <p:sp>
          <p:nvSpPr>
            <p:cNvPr id="45" name="圆角矩形 44"/>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rgbClr val="3194C6"/>
                </a:solidFill>
                <a:latin typeface="微软雅黑"/>
                <a:ea typeface="微软雅黑"/>
              </a:endParaRPr>
            </a:p>
          </p:txBody>
        </p:sp>
      </p:grpSp>
      <p:sp>
        <p:nvSpPr>
          <p:cNvPr id="50" name="TextBox 24"/>
          <p:cNvSpPr>
            <a:spLocks noChangeArrowheads="1"/>
          </p:cNvSpPr>
          <p:nvPr/>
        </p:nvSpPr>
        <p:spPr bwMode="auto">
          <a:xfrm>
            <a:off x="4849813" y="2665413"/>
            <a:ext cx="1795462" cy="277812"/>
          </a:xfrm>
          <a:prstGeom prst="rect">
            <a:avLst/>
          </a:prstGeom>
          <a:noFill/>
          <a:ln w="9525">
            <a:noFill/>
            <a:miter lim="800000"/>
            <a:headEnd/>
            <a:tailEnd/>
          </a:ln>
        </p:spPr>
        <p:txBody>
          <a:bodyPr lIns="0" tIns="0" rIns="0" bIns="0">
            <a:spAutoFit/>
          </a:bodyPr>
          <a:lstStyle/>
          <a:p>
            <a:pPr algn="ctr" eaLnBrk="1" hangingPunct="1"/>
            <a:r>
              <a:rPr lang="zh-CN" altLang="en-US" b="1">
                <a:solidFill>
                  <a:srgbClr val="3194C6"/>
                </a:solidFill>
                <a:latin typeface="微软雅黑" pitchFamily="34" charset="-122"/>
                <a:ea typeface="微软雅黑" pitchFamily="34" charset="-122"/>
              </a:rPr>
              <a:t>社保申报核定</a:t>
            </a:r>
          </a:p>
        </p:txBody>
      </p:sp>
      <p:sp>
        <p:nvSpPr>
          <p:cNvPr id="53" name="TextBox 24"/>
          <p:cNvSpPr>
            <a:spLocks noChangeArrowheads="1"/>
          </p:cNvSpPr>
          <p:nvPr/>
        </p:nvSpPr>
        <p:spPr bwMode="auto">
          <a:xfrm>
            <a:off x="3122613" y="2636838"/>
            <a:ext cx="874712" cy="276225"/>
          </a:xfrm>
          <a:prstGeom prst="rect">
            <a:avLst/>
          </a:prstGeom>
          <a:noFill/>
          <a:ln w="9525">
            <a:noFill/>
            <a:miter lim="800000"/>
            <a:headEnd/>
            <a:tailEnd/>
          </a:ln>
        </p:spPr>
        <p:txBody>
          <a:bodyPr lIns="0" tIns="0" rIns="0" bIns="0">
            <a:spAutoFit/>
          </a:bodyPr>
          <a:lstStyle/>
          <a:p>
            <a:pPr algn="ctr" eaLnBrk="1" hangingPunct="1"/>
            <a:r>
              <a:rPr lang="zh-CN" altLang="en-US" b="1">
                <a:solidFill>
                  <a:srgbClr val="3194C6"/>
                </a:solidFill>
                <a:latin typeface="微软雅黑" pitchFamily="34" charset="-122"/>
                <a:ea typeface="微软雅黑" pitchFamily="34" charset="-122"/>
              </a:rPr>
              <a:t>第</a:t>
            </a:r>
            <a:r>
              <a:rPr lang="en-US" altLang="zh-CN" b="1">
                <a:solidFill>
                  <a:srgbClr val="3194C6"/>
                </a:solidFill>
                <a:latin typeface="微软雅黑" pitchFamily="34" charset="-122"/>
                <a:ea typeface="微软雅黑" pitchFamily="34" charset="-122"/>
              </a:rPr>
              <a:t>1</a:t>
            </a:r>
            <a:r>
              <a:rPr lang="zh-CN" altLang="en-US" b="1">
                <a:solidFill>
                  <a:srgbClr val="3194C6"/>
                </a:solidFill>
                <a:latin typeface="微软雅黑" pitchFamily="34" charset="-122"/>
                <a:ea typeface="微软雅黑" pitchFamily="34" charset="-122"/>
              </a:rPr>
              <a:t>步</a:t>
            </a:r>
          </a:p>
        </p:txBody>
      </p:sp>
      <p:grpSp>
        <p:nvGrpSpPr>
          <p:cNvPr id="9" name="组合 64"/>
          <p:cNvGrpSpPr/>
          <p:nvPr/>
        </p:nvGrpSpPr>
        <p:grpSpPr>
          <a:xfrm rot="5400000">
            <a:off x="3762900" y="3139862"/>
            <a:ext cx="849613" cy="1156428"/>
            <a:chOff x="4020870" y="2194485"/>
            <a:chExt cx="1102258" cy="1432090"/>
          </a:xfrm>
          <a:effectLst>
            <a:outerShdw blurRad="444500" dist="254000" dir="8100000" algn="tr" rotWithShape="0">
              <a:prstClr val="black">
                <a:alpha val="50000"/>
              </a:prstClr>
            </a:outerShdw>
          </a:effectLst>
        </p:grpSpPr>
        <p:sp>
          <p:nvSpPr>
            <p:cNvPr id="6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solidFill>
                <a:latin typeface="微软雅黑"/>
                <a:ea typeface="微软雅黑"/>
              </a:endParaRPr>
            </a:p>
          </p:txBody>
        </p:sp>
        <p:sp>
          <p:nvSpPr>
            <p:cNvPr id="6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grpSp>
        <p:nvGrpSpPr>
          <p:cNvPr id="10" name="组合 67"/>
          <p:cNvGrpSpPr/>
          <p:nvPr/>
        </p:nvGrpSpPr>
        <p:grpSpPr>
          <a:xfrm>
            <a:off x="4963042" y="3445624"/>
            <a:ext cx="3067492" cy="504822"/>
            <a:chOff x="4304043" y="1286668"/>
            <a:chExt cx="3837944" cy="2757793"/>
          </a:xfrm>
          <a:effectLst>
            <a:outerShdw blurRad="381000" dist="254000" dir="8100000" algn="tr" rotWithShape="0">
              <a:prstClr val="black">
                <a:alpha val="40000"/>
              </a:prstClr>
            </a:outerShdw>
          </a:effectLst>
        </p:grpSpPr>
        <p:sp>
          <p:nvSpPr>
            <p:cNvPr id="69" name="圆角矩形 6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sp>
          <p:nvSpPr>
            <p:cNvPr id="70" name="圆角矩形 69"/>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sp>
        <p:nvSpPr>
          <p:cNvPr id="71" name="TextBox 24"/>
          <p:cNvSpPr>
            <a:spLocks noChangeArrowheads="1"/>
          </p:cNvSpPr>
          <p:nvPr/>
        </p:nvSpPr>
        <p:spPr bwMode="auto">
          <a:xfrm>
            <a:off x="5356225" y="3589338"/>
            <a:ext cx="1795463" cy="276225"/>
          </a:xfrm>
          <a:prstGeom prst="rect">
            <a:avLst/>
          </a:prstGeom>
          <a:noFill/>
          <a:ln w="9525">
            <a:noFill/>
            <a:miter lim="800000"/>
            <a:headEnd/>
            <a:tailEnd/>
          </a:ln>
        </p:spPr>
        <p:txBody>
          <a:bodyPr lIns="0" tIns="0" rIns="0" bIns="0">
            <a:spAutoFit/>
          </a:bodyPr>
          <a:lstStyle/>
          <a:p>
            <a:pPr algn="ctr" eaLnBrk="1" hangingPunct="1"/>
            <a:r>
              <a:rPr lang="zh-CN" altLang="en-US" b="1">
                <a:solidFill>
                  <a:srgbClr val="3194C6"/>
                </a:solidFill>
                <a:latin typeface="微软雅黑" pitchFamily="34" charset="-122"/>
                <a:ea typeface="微软雅黑" pitchFamily="34" charset="-122"/>
              </a:rPr>
              <a:t>税务申报缴费</a:t>
            </a:r>
          </a:p>
        </p:txBody>
      </p:sp>
      <p:sp>
        <p:nvSpPr>
          <p:cNvPr id="72" name="TextBox 24"/>
          <p:cNvSpPr>
            <a:spLocks noChangeArrowheads="1"/>
          </p:cNvSpPr>
          <p:nvPr/>
        </p:nvSpPr>
        <p:spPr bwMode="auto">
          <a:xfrm>
            <a:off x="3629025" y="3559175"/>
            <a:ext cx="874713" cy="276225"/>
          </a:xfrm>
          <a:prstGeom prst="rect">
            <a:avLst/>
          </a:prstGeom>
          <a:noFill/>
          <a:ln w="9525">
            <a:noFill/>
            <a:miter lim="800000"/>
            <a:headEnd/>
            <a:tailEnd/>
          </a:ln>
        </p:spPr>
        <p:txBody>
          <a:bodyPr lIns="0" tIns="0" rIns="0" bIns="0">
            <a:spAutoFit/>
          </a:bodyPr>
          <a:lstStyle/>
          <a:p>
            <a:pPr algn="ctr" eaLnBrk="1" hangingPunct="1"/>
            <a:r>
              <a:rPr lang="zh-CN" altLang="en-US" b="1">
                <a:solidFill>
                  <a:srgbClr val="3194C6"/>
                </a:solidFill>
                <a:latin typeface="微软雅黑" pitchFamily="34" charset="-122"/>
                <a:ea typeface="微软雅黑" pitchFamily="34" charset="-122"/>
              </a:rPr>
              <a:t>第</a:t>
            </a:r>
            <a:r>
              <a:rPr lang="en-US" altLang="zh-CN" b="1">
                <a:solidFill>
                  <a:srgbClr val="3194C6"/>
                </a:solidFill>
                <a:latin typeface="微软雅黑" pitchFamily="34" charset="-122"/>
                <a:ea typeface="微软雅黑" pitchFamily="34" charset="-122"/>
              </a:rPr>
              <a:t>2</a:t>
            </a:r>
            <a:r>
              <a:rPr lang="zh-CN" altLang="en-US" b="1">
                <a:solidFill>
                  <a:srgbClr val="3194C6"/>
                </a:solidFill>
                <a:latin typeface="微软雅黑" pitchFamily="34" charset="-122"/>
                <a:ea typeface="微软雅黑" pitchFamily="34" charset="-122"/>
              </a:rPr>
              <a:t>步</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childTnLst>
                          </p:cTn>
                        </p:par>
                        <p:par>
                          <p:cTn id="19" fill="hold" nodeType="afterGroup">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00"/>
                            </p:stCondLst>
                            <p:childTnLst>
                              <p:par>
                                <p:cTn id="26" presetID="2" presetClass="entr" presetSubtype="2"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5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2" presetClass="entr" presetSubtype="8"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p:cTn id="38" dur="500" fill="hold"/>
                                        <p:tgtEl>
                                          <p:spTgt spid="50"/>
                                        </p:tgtEl>
                                        <p:attrNameLst>
                                          <p:attrName>ppt_x</p:attrName>
                                        </p:attrNameLst>
                                      </p:cBhvr>
                                      <p:tavLst>
                                        <p:tav tm="0">
                                          <p:val>
                                            <p:strVal val="0-#ppt_w/2"/>
                                          </p:val>
                                        </p:tav>
                                        <p:tav tm="100000">
                                          <p:val>
                                            <p:strVal val="#ppt_x"/>
                                          </p:val>
                                        </p:tav>
                                      </p:tavLst>
                                    </p:anim>
                                    <p:anim calcmode="lin" valueType="num">
                                      <p:cBhvr>
                                        <p:cTn id="39" dur="500" fill="hold"/>
                                        <p:tgtEl>
                                          <p:spTgt spid="50"/>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p:cTn id="42" dur="500" fill="hold"/>
                                        <p:tgtEl>
                                          <p:spTgt spid="53"/>
                                        </p:tgtEl>
                                        <p:attrNameLst>
                                          <p:attrName>ppt_x</p:attrName>
                                        </p:attrNameLst>
                                      </p:cBhvr>
                                      <p:tavLst>
                                        <p:tav tm="0">
                                          <p:val>
                                            <p:strVal val="0-#ppt_w/2"/>
                                          </p:val>
                                        </p:tav>
                                        <p:tav tm="100000">
                                          <p:val>
                                            <p:strVal val="#ppt_x"/>
                                          </p:val>
                                        </p:tav>
                                      </p:tavLst>
                                    </p:anim>
                                    <p:anim calcmode="lin" valueType="num">
                                      <p:cBhvr>
                                        <p:cTn id="43" dur="500" fill="hold"/>
                                        <p:tgtEl>
                                          <p:spTgt spid="53"/>
                                        </p:tgtEl>
                                        <p:attrNameLst>
                                          <p:attrName>ppt_y</p:attrName>
                                        </p:attrNameLst>
                                      </p:cBhvr>
                                      <p:tavLst>
                                        <p:tav tm="0">
                                          <p:val>
                                            <p:strVal val="#ppt_y"/>
                                          </p:val>
                                        </p:tav>
                                        <p:tav tm="100000">
                                          <p:val>
                                            <p:strVal val="#ppt_y"/>
                                          </p:val>
                                        </p:tav>
                                      </p:tavLst>
                                    </p:anim>
                                  </p:childTnLst>
                                </p:cTn>
                              </p:par>
                            </p:childTnLst>
                          </p:cTn>
                        </p:par>
                        <p:par>
                          <p:cTn id="44" fill="hold" nodeType="afterGroup">
                            <p:stCondLst>
                              <p:cond delay="3000"/>
                            </p:stCondLst>
                            <p:childTnLst>
                              <p:par>
                                <p:cTn id="45" presetID="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par>
                                <p:cTn id="55" presetID="2" presetClass="entr" presetSubtype="8" fill="hold" grpId="0" nodeType="with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ppt_x</p:attrName>
                                        </p:attrNameLst>
                                      </p:cBhvr>
                                      <p:tavLst>
                                        <p:tav tm="0">
                                          <p:val>
                                            <p:strVal val="0-#ppt_w/2"/>
                                          </p:val>
                                        </p:tav>
                                        <p:tav tm="100000">
                                          <p:val>
                                            <p:strVal val="#ppt_x"/>
                                          </p:val>
                                        </p:tav>
                                      </p:tavLst>
                                    </p:anim>
                                    <p:anim calcmode="lin" valueType="num">
                                      <p:cBhvr>
                                        <p:cTn id="58" dur="500" fill="hold"/>
                                        <p:tgtEl>
                                          <p:spTgt spid="7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p:cTn id="61" dur="500" fill="hold"/>
                                        <p:tgtEl>
                                          <p:spTgt spid="72"/>
                                        </p:tgtEl>
                                        <p:attrNameLst>
                                          <p:attrName>ppt_x</p:attrName>
                                        </p:attrNameLst>
                                      </p:cBhvr>
                                      <p:tavLst>
                                        <p:tav tm="0">
                                          <p:val>
                                            <p:strVal val="0-#ppt_w/2"/>
                                          </p:val>
                                        </p:tav>
                                        <p:tav tm="100000">
                                          <p:val>
                                            <p:strVal val="#ppt_x"/>
                                          </p:val>
                                        </p:tav>
                                      </p:tavLst>
                                    </p:anim>
                                    <p:anim calcmode="lin" valueType="num">
                                      <p:cBhvr>
                                        <p:cTn id="6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4" grpId="0"/>
      <p:bldP spid="50" grpId="0" bldLvl="0" autoUpdateAnimBg="0"/>
      <p:bldP spid="53" grpId="0" bldLvl="0" autoUpdateAnimBg="0"/>
      <p:bldP spid="71" grpId="0" bldLvl="0" autoUpdateAnimBg="0"/>
      <p:bldP spid="72"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形状 5"/>
          <p:cNvSpPr>
            <a:spLocks noChangeArrowheads="1"/>
          </p:cNvSpPr>
          <p:nvPr/>
        </p:nvSpPr>
        <p:spPr bwMode="auto">
          <a:xfrm>
            <a:off x="790575" y="2284413"/>
            <a:ext cx="1631950" cy="903287"/>
          </a:xfrm>
          <a:prstGeom prst="rect">
            <a:avLst/>
          </a:prstGeom>
          <a:solidFill>
            <a:srgbClr val="FFFFFF"/>
          </a:solidFill>
          <a:ln w="9525">
            <a:solidFill>
              <a:srgbClr val="000000"/>
            </a:solidFill>
            <a:miter lim="800000"/>
            <a:headEnd/>
            <a:tailEnd/>
          </a:ln>
        </p:spPr>
        <p:txBody>
          <a:bodyPr/>
          <a:lstStyle/>
          <a:p>
            <a:pPr defTabSz="457200" eaLnBrk="1">
              <a:lnSpc>
                <a:spcPts val="2300"/>
              </a:lnSpc>
            </a:pPr>
            <a:r>
              <a:rPr lang="en-US" altLang="ko-KR" sz="1600">
                <a:latin typeface="仿宋" pitchFamily="49" charset="-122"/>
                <a:ea typeface="仿宋" pitchFamily="49" charset="-122"/>
              </a:rPr>
              <a:t>在社保</a:t>
            </a:r>
            <a:r>
              <a:rPr lang="zh-CN" altLang="en-US" sz="1600">
                <a:latin typeface="仿宋" pitchFamily="49" charset="-122"/>
                <a:ea typeface="仿宋" pitchFamily="49" charset="-122"/>
              </a:rPr>
              <a:t>部门</a:t>
            </a:r>
            <a:r>
              <a:rPr lang="en-US" altLang="ko-KR" sz="1600">
                <a:latin typeface="仿宋" pitchFamily="49" charset="-122"/>
                <a:ea typeface="仿宋" pitchFamily="49" charset="-122"/>
              </a:rPr>
              <a:t>办理</a:t>
            </a:r>
            <a:r>
              <a:rPr lang="zh-CN" altLang="en-US" sz="1600">
                <a:latin typeface="仿宋" pitchFamily="49" charset="-122"/>
                <a:ea typeface="仿宋" pitchFamily="49" charset="-122"/>
              </a:rPr>
              <a:t>单位和人员</a:t>
            </a:r>
            <a:r>
              <a:rPr lang="en-US" altLang="ko-KR" sz="1600">
                <a:latin typeface="仿宋" pitchFamily="49" charset="-122"/>
                <a:ea typeface="仿宋" pitchFamily="49" charset="-122"/>
              </a:rPr>
              <a:t>参</a:t>
            </a:r>
            <a:r>
              <a:rPr lang="zh-CN" altLang="en-US" sz="1600">
                <a:latin typeface="仿宋" pitchFamily="49" charset="-122"/>
                <a:ea typeface="仿宋" pitchFamily="49" charset="-122"/>
              </a:rPr>
              <a:t>保登记</a:t>
            </a:r>
            <a:endParaRPr lang="ko-KR" altLang="en-US" sz="1600">
              <a:latin typeface="仿宋" pitchFamily="49" charset="-122"/>
              <a:ea typeface="仿宋_GB2312" pitchFamily="49" charset="-122"/>
            </a:endParaRPr>
          </a:p>
        </p:txBody>
      </p:sp>
      <p:sp>
        <p:nvSpPr>
          <p:cNvPr id="7171" name="形状 9"/>
          <p:cNvSpPr>
            <a:spLocks noChangeArrowheads="1"/>
          </p:cNvSpPr>
          <p:nvPr/>
        </p:nvSpPr>
        <p:spPr bwMode="auto">
          <a:xfrm>
            <a:off x="2967038" y="2616200"/>
            <a:ext cx="1482725" cy="1562100"/>
          </a:xfrm>
          <a:prstGeom prst="rect">
            <a:avLst/>
          </a:prstGeom>
          <a:solidFill>
            <a:srgbClr val="FFFFFF"/>
          </a:solidFill>
          <a:ln w="9525">
            <a:solidFill>
              <a:srgbClr val="000000"/>
            </a:solidFill>
            <a:miter lim="800000"/>
            <a:headEnd/>
            <a:tailEnd/>
          </a:ln>
        </p:spPr>
        <p:txBody>
          <a:bodyPr/>
          <a:lstStyle/>
          <a:p>
            <a:pPr defTabSz="457200" eaLnBrk="1">
              <a:lnSpc>
                <a:spcPts val="2300"/>
              </a:lnSpc>
            </a:pPr>
            <a:r>
              <a:rPr lang="en-US" altLang="ko-KR" sz="1600">
                <a:latin typeface="仿宋" pitchFamily="49" charset="-122"/>
                <a:ea typeface="仿宋" pitchFamily="49" charset="-122"/>
              </a:rPr>
              <a:t>通过社保</a:t>
            </a:r>
            <a:r>
              <a:rPr lang="zh-CN" altLang="en-US" sz="1600">
                <a:latin typeface="仿宋" pitchFamily="49" charset="-122"/>
                <a:ea typeface="仿宋" pitchFamily="49" charset="-122"/>
              </a:rPr>
              <a:t>部门前台或网申系统</a:t>
            </a:r>
            <a:r>
              <a:rPr lang="en-US" altLang="ko-KR" sz="1600">
                <a:latin typeface="仿宋" pitchFamily="49" charset="-122"/>
                <a:ea typeface="仿宋" pitchFamily="49" charset="-122"/>
              </a:rPr>
              <a:t>申报人员</a:t>
            </a:r>
            <a:r>
              <a:rPr lang="zh-CN" altLang="en-US" sz="1600">
                <a:latin typeface="仿宋" pitchFamily="49" charset="-122"/>
                <a:ea typeface="仿宋" pitchFamily="49" charset="-122"/>
              </a:rPr>
              <a:t>变动、核定应缴费额等业务</a:t>
            </a:r>
            <a:endParaRPr lang="ko-KR" altLang="en-US" sz="1600">
              <a:latin typeface="仿宋" pitchFamily="49" charset="-122"/>
              <a:ea typeface="仿宋_GB2312" pitchFamily="49" charset="-122"/>
            </a:endParaRPr>
          </a:p>
        </p:txBody>
      </p:sp>
      <p:sp>
        <p:nvSpPr>
          <p:cNvPr id="7172" name="形状 12"/>
          <p:cNvSpPr>
            <a:spLocks noChangeArrowheads="1"/>
          </p:cNvSpPr>
          <p:nvPr/>
        </p:nvSpPr>
        <p:spPr bwMode="auto">
          <a:xfrm>
            <a:off x="4903788" y="2930525"/>
            <a:ext cx="1647825" cy="930275"/>
          </a:xfrm>
          <a:prstGeom prst="rect">
            <a:avLst/>
          </a:prstGeom>
          <a:solidFill>
            <a:srgbClr val="FFFFFF"/>
          </a:solidFill>
          <a:ln w="9525">
            <a:solidFill>
              <a:srgbClr val="000000"/>
            </a:solidFill>
            <a:miter lim="800000"/>
            <a:headEnd/>
            <a:tailEnd/>
          </a:ln>
        </p:spPr>
        <p:txBody>
          <a:bodyPr/>
          <a:lstStyle/>
          <a:p>
            <a:pPr defTabSz="457200" eaLnBrk="1">
              <a:lnSpc>
                <a:spcPts val="2300"/>
              </a:lnSpc>
            </a:pPr>
            <a:r>
              <a:rPr lang="en-US" altLang="ko-KR" sz="1600">
                <a:latin typeface="仿宋" pitchFamily="49" charset="-122"/>
                <a:ea typeface="仿宋" pitchFamily="49" charset="-122"/>
              </a:rPr>
              <a:t>社保</a:t>
            </a:r>
            <a:r>
              <a:rPr lang="zh-CN" altLang="en-US" sz="1600">
                <a:latin typeface="仿宋" pitchFamily="49" charset="-122"/>
                <a:ea typeface="仿宋" pitchFamily="49" charset="-122"/>
              </a:rPr>
              <a:t>部门将</a:t>
            </a:r>
            <a:r>
              <a:rPr lang="en-US" altLang="ko-KR" sz="1600">
                <a:latin typeface="仿宋" pitchFamily="49" charset="-122"/>
                <a:ea typeface="仿宋" pitchFamily="49" charset="-122"/>
              </a:rPr>
              <a:t>核定</a:t>
            </a:r>
            <a:r>
              <a:rPr lang="zh-CN" altLang="en-US" sz="1600">
                <a:latin typeface="仿宋" pitchFamily="49" charset="-122"/>
                <a:ea typeface="仿宋" pitchFamily="49" charset="-122"/>
              </a:rPr>
              <a:t>后的应缴费额</a:t>
            </a:r>
            <a:r>
              <a:rPr lang="en-US" altLang="ko-KR" sz="1600">
                <a:latin typeface="仿宋" pitchFamily="49" charset="-122"/>
                <a:ea typeface="仿宋" pitchFamily="49" charset="-122"/>
              </a:rPr>
              <a:t>推送税务部门</a:t>
            </a:r>
            <a:endParaRPr lang="ko-KR" altLang="en-US" sz="1600">
              <a:latin typeface="仿宋" pitchFamily="49" charset="-122"/>
              <a:ea typeface="仿宋_GB2312" pitchFamily="49" charset="-122"/>
            </a:endParaRPr>
          </a:p>
        </p:txBody>
      </p:sp>
      <p:sp>
        <p:nvSpPr>
          <p:cNvPr id="7173" name="形状 4"/>
          <p:cNvSpPr>
            <a:spLocks noChangeArrowheads="1"/>
          </p:cNvSpPr>
          <p:nvPr/>
        </p:nvSpPr>
        <p:spPr bwMode="auto">
          <a:xfrm>
            <a:off x="788988" y="3595688"/>
            <a:ext cx="1631950" cy="742950"/>
          </a:xfrm>
          <a:prstGeom prst="rect">
            <a:avLst/>
          </a:prstGeom>
          <a:solidFill>
            <a:srgbClr val="FFFFFF"/>
          </a:solidFill>
          <a:ln w="9525">
            <a:solidFill>
              <a:srgbClr val="000000"/>
            </a:solidFill>
            <a:miter lim="800000"/>
            <a:headEnd/>
            <a:tailEnd/>
          </a:ln>
        </p:spPr>
        <p:txBody>
          <a:bodyPr/>
          <a:lstStyle/>
          <a:p>
            <a:pPr defTabSz="457200" eaLnBrk="1">
              <a:lnSpc>
                <a:spcPts val="2300"/>
              </a:lnSpc>
            </a:pPr>
            <a:r>
              <a:rPr lang="en-US" altLang="ko-KR" sz="1600">
                <a:latin typeface="仿宋" pitchFamily="49" charset="-122"/>
                <a:ea typeface="仿宋" pitchFamily="49" charset="-122"/>
              </a:rPr>
              <a:t>在税务部门办理税务登记</a:t>
            </a:r>
            <a:r>
              <a:rPr lang="zh-CN" altLang="en-US" sz="1600">
                <a:latin typeface="仿宋" pitchFamily="49" charset="-122"/>
                <a:ea typeface="仿宋" pitchFamily="49" charset="-122"/>
              </a:rPr>
              <a:t>并</a:t>
            </a:r>
            <a:r>
              <a:rPr lang="en-US" altLang="ko-KR" sz="1600">
                <a:latin typeface="仿宋" pitchFamily="49" charset="-122"/>
                <a:ea typeface="仿宋" pitchFamily="49" charset="-122"/>
              </a:rPr>
              <a:t>关联</a:t>
            </a:r>
            <a:endParaRPr lang="ko-KR" altLang="en-US" sz="1200">
              <a:latin typeface="仿宋" pitchFamily="49" charset="-122"/>
            </a:endParaRPr>
          </a:p>
        </p:txBody>
      </p:sp>
      <p:sp>
        <p:nvSpPr>
          <p:cNvPr id="7174" name="形状 11"/>
          <p:cNvSpPr>
            <a:spLocks noChangeArrowheads="1"/>
          </p:cNvSpPr>
          <p:nvPr/>
        </p:nvSpPr>
        <p:spPr bwMode="auto">
          <a:xfrm>
            <a:off x="6884988" y="2935288"/>
            <a:ext cx="1647825" cy="930275"/>
          </a:xfrm>
          <a:prstGeom prst="rect">
            <a:avLst/>
          </a:prstGeom>
          <a:solidFill>
            <a:srgbClr val="FFFFFF"/>
          </a:solidFill>
          <a:ln w="9525">
            <a:solidFill>
              <a:srgbClr val="000000"/>
            </a:solidFill>
            <a:miter lim="800000"/>
            <a:headEnd/>
            <a:tailEnd/>
          </a:ln>
        </p:spPr>
        <p:txBody>
          <a:bodyPr/>
          <a:lstStyle/>
          <a:p>
            <a:pPr defTabSz="457200" eaLnBrk="1">
              <a:lnSpc>
                <a:spcPts val="2300"/>
              </a:lnSpc>
            </a:pPr>
            <a:r>
              <a:rPr lang="en-US" altLang="ko-KR" sz="1600">
                <a:latin typeface="仿宋" pitchFamily="49" charset="-122"/>
                <a:ea typeface="仿宋" pitchFamily="49" charset="-122"/>
              </a:rPr>
              <a:t>通过税务部门提供的缴费渠道缴纳社会保险费</a:t>
            </a:r>
            <a:endParaRPr lang="ko-KR" altLang="en-US" sz="1600">
              <a:latin typeface="仿宋" pitchFamily="49" charset="-122"/>
              <a:ea typeface="仿宋_GB2312" pitchFamily="49" charset="-122"/>
            </a:endParaRPr>
          </a:p>
        </p:txBody>
      </p:sp>
      <p:cxnSp>
        <p:nvCxnSpPr>
          <p:cNvPr id="14" name="形状 13"/>
          <p:cNvCxnSpPr>
            <a:stCxn id="7170" idx="3"/>
            <a:endCxn id="7171" idx="1"/>
          </p:cNvCxnSpPr>
          <p:nvPr/>
        </p:nvCxnSpPr>
        <p:spPr>
          <a:xfrm>
            <a:off x="2422525" y="2735263"/>
            <a:ext cx="544513" cy="661987"/>
          </a:xfrm>
          <a:prstGeom prst="bentConnector3">
            <a:avLst>
              <a:gd name="adj1" fmla="val 50000"/>
            </a:avLst>
          </a:prstGeom>
          <a:ln w="6350" cap="flat" cmpd="sng">
            <a:solidFill>
              <a:srgbClr val="000000">
                <a:alpha val="100000"/>
              </a:srgb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形状 14"/>
          <p:cNvCxnSpPr>
            <a:stCxn id="7173" idx="3"/>
            <a:endCxn id="7171" idx="1"/>
          </p:cNvCxnSpPr>
          <p:nvPr/>
        </p:nvCxnSpPr>
        <p:spPr>
          <a:xfrm flipV="1">
            <a:off x="2420938" y="3397250"/>
            <a:ext cx="546100" cy="569913"/>
          </a:xfrm>
          <a:prstGeom prst="bentConnector3">
            <a:avLst>
              <a:gd name="adj1" fmla="val 50000"/>
            </a:avLst>
          </a:prstGeom>
          <a:ln w="6350" cap="flat" cmpd="sng">
            <a:solidFill>
              <a:srgbClr val="000000">
                <a:alpha val="100000"/>
              </a:srgb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形状 16"/>
          <p:cNvCxnSpPr/>
          <p:nvPr/>
        </p:nvCxnSpPr>
        <p:spPr>
          <a:xfrm>
            <a:off x="6550025" y="3395663"/>
            <a:ext cx="334963" cy="3175"/>
          </a:xfrm>
          <a:prstGeom prst="bentConnector2">
            <a:avLst/>
          </a:prstGeom>
          <a:ln w="6350" cap="flat" cmpd="sng">
            <a:solidFill>
              <a:srgbClr val="000000">
                <a:alpha val="100000"/>
              </a:srgb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形状 17"/>
          <p:cNvCxnSpPr>
            <a:stCxn id="7171" idx="3"/>
            <a:endCxn id="7172" idx="1"/>
          </p:cNvCxnSpPr>
          <p:nvPr/>
        </p:nvCxnSpPr>
        <p:spPr>
          <a:xfrm flipV="1">
            <a:off x="4449763" y="3395663"/>
            <a:ext cx="454025" cy="1587"/>
          </a:xfrm>
          <a:prstGeom prst="bentConnector3">
            <a:avLst>
              <a:gd name="adj1" fmla="val 50000"/>
            </a:avLst>
          </a:prstGeom>
          <a:ln w="6350" cap="flat" cmpd="sng">
            <a:solidFill>
              <a:srgbClr val="000000">
                <a:alpha val="100000"/>
              </a:srgb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 name="组合 31"/>
          <p:cNvGrpSpPr/>
          <p:nvPr/>
        </p:nvGrpSpPr>
        <p:grpSpPr>
          <a:xfrm>
            <a:off x="467544" y="954319"/>
            <a:ext cx="3092094" cy="865501"/>
            <a:chOff x="1591195" y="3531392"/>
            <a:chExt cx="1721136" cy="774463"/>
          </a:xfrm>
          <a:effectLst>
            <a:outerShdw blurRad="444500" dist="254000" dir="8100000" algn="tr" rotWithShape="0">
              <a:prstClr val="black">
                <a:alpha val="50000"/>
              </a:prstClr>
            </a:outerShdw>
          </a:effectLst>
        </p:grpSpPr>
        <p:sp>
          <p:nvSpPr>
            <p:cNvPr id="33"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sp>
          <p:nvSpPr>
            <p:cNvPr id="34"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sp>
        <p:nvSpPr>
          <p:cNvPr id="37" name="TextBox 19"/>
          <p:cNvSpPr txBox="1"/>
          <p:nvPr/>
        </p:nvSpPr>
        <p:spPr>
          <a:xfrm>
            <a:off x="754063" y="1276350"/>
            <a:ext cx="2519362" cy="368300"/>
          </a:xfrm>
          <a:prstGeom prst="rect">
            <a:avLst/>
          </a:prstGeom>
          <a:noFill/>
        </p:spPr>
        <p:txBody>
          <a:bodyPr tIns="0" bIns="0">
            <a:spAutoFit/>
          </a:bodyPr>
          <a:lstStyle/>
          <a:p>
            <a:pPr eaLnBrk="1" fontAlgn="auto" hangingPunct="1">
              <a:lnSpc>
                <a:spcPct val="150000"/>
              </a:lnSpc>
              <a:spcBef>
                <a:spcPts val="0"/>
              </a:spcBef>
              <a:spcAft>
                <a:spcPts val="0"/>
              </a:spcAft>
              <a:defRPr/>
            </a:pPr>
            <a:r>
              <a:rPr lang="zh-CN" altLang="en-US" sz="1600" b="1" kern="0" dirty="0">
                <a:solidFill>
                  <a:srgbClr val="0000CC"/>
                </a:solidFill>
                <a:latin typeface="微软雅黑"/>
                <a:ea typeface="微软雅黑"/>
                <a:cs typeface="华文黑体" pitchFamily="2" charset="-122"/>
              </a:rPr>
              <a:t>划转后社保费缴纳流程图</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accel="58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0-#ppt_w/2"/>
                                          </p:val>
                                        </p:tav>
                                        <p:tav tm="100000">
                                          <p:val>
                                            <p:strVal val="#ppt_x"/>
                                          </p:val>
                                        </p:tav>
                                      </p:tavLst>
                                    </p:anim>
                                    <p:anim calcmode="lin" valueType="num">
                                      <p:cBhvr additive="base">
                                        <p:cTn id="8" dur="15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93675" y="2743200"/>
            <a:ext cx="8694738" cy="255588"/>
            <a:chOff x="515938" y="3986891"/>
            <a:chExt cx="11160125" cy="254908"/>
          </a:xfrm>
        </p:grpSpPr>
        <p:cxnSp>
          <p:nvCxnSpPr>
            <p:cNvPr id="3" name="直接连接符 2"/>
            <p:cNvCxnSpPr/>
            <p:nvPr/>
          </p:nvCxnSpPr>
          <p:spPr>
            <a:xfrm>
              <a:off x="515938" y="4115137"/>
              <a:ext cx="1116012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066099" y="3986891"/>
              <a:ext cx="254705" cy="2549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椭圆 4"/>
            <p:cNvSpPr/>
            <p:nvPr/>
          </p:nvSpPr>
          <p:spPr>
            <a:xfrm>
              <a:off x="5061901" y="3986891"/>
              <a:ext cx="254704" cy="2549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 name="椭圆 5"/>
            <p:cNvSpPr/>
            <p:nvPr/>
          </p:nvSpPr>
          <p:spPr>
            <a:xfrm>
              <a:off x="9055665" y="3986891"/>
              <a:ext cx="254704" cy="2549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7" name="文本框 6"/>
          <p:cNvSpPr txBox="1"/>
          <p:nvPr/>
        </p:nvSpPr>
        <p:spPr>
          <a:xfrm>
            <a:off x="86240" y="2929391"/>
            <a:ext cx="2685560" cy="1887696"/>
          </a:xfrm>
          <a:prstGeom prst="rect">
            <a:avLst/>
          </a:prstGeom>
          <a:noFill/>
        </p:spPr>
        <p:txBody>
          <a:bodyPr>
            <a:spAutoFit/>
            <a:scene3d>
              <a:camera prst="orthographicFront"/>
              <a:lightRig rig="threePt" dir="t"/>
            </a:scene3d>
            <a:sp3d contourW="12700"/>
          </a:bodyPr>
          <a:lstStyle/>
          <a:p>
            <a:pPr eaLnBrk="1" hangingPunct="1">
              <a:lnSpc>
                <a:spcPts val="2800"/>
              </a:lnSpc>
              <a:defRPr/>
            </a:pPr>
            <a:r>
              <a:rPr lang="en-US" altLang="zh-CN" sz="1200" dirty="0">
                <a:latin typeface="+mn-ea"/>
                <a:ea typeface="+mn-ea"/>
              </a:rPr>
              <a:t>11</a:t>
            </a:r>
            <a:r>
              <a:rPr lang="zh-CN" altLang="en-US" sz="1200" dirty="0">
                <a:latin typeface="+mn-ea"/>
                <a:ea typeface="+mn-ea"/>
              </a:rPr>
              <a:t>月</a:t>
            </a:r>
            <a:r>
              <a:rPr lang="en-US" altLang="zh-CN" sz="1200" dirty="0">
                <a:latin typeface="+mn-ea"/>
                <a:ea typeface="+mn-ea"/>
              </a:rPr>
              <a:t>21</a:t>
            </a:r>
            <a:r>
              <a:rPr lang="zh-CN" altLang="en-US" sz="1200" dirty="0">
                <a:latin typeface="+mn-ea"/>
                <a:ea typeface="+mn-ea"/>
              </a:rPr>
              <a:t>日之后新参保</a:t>
            </a:r>
            <a:r>
              <a:rPr lang="en-US" altLang="ko-KR" sz="1200" dirty="0" err="1">
                <a:latin typeface="+mn-ea"/>
                <a:ea typeface="+mn-ea"/>
              </a:rPr>
              <a:t>企业</a:t>
            </a:r>
            <a:r>
              <a:rPr lang="zh-CN" altLang="en-US" sz="1200" dirty="0">
                <a:latin typeface="+mn-ea"/>
                <a:ea typeface="+mn-ea"/>
              </a:rPr>
              <a:t>，</a:t>
            </a:r>
            <a:r>
              <a:rPr lang="en-US" altLang="ko-KR" sz="1200" dirty="0" err="1">
                <a:latin typeface="+mn-ea"/>
                <a:ea typeface="+mn-ea"/>
              </a:rPr>
              <a:t>在社保</a:t>
            </a:r>
            <a:r>
              <a:rPr lang="zh-CN" altLang="en-US" sz="1200" dirty="0">
                <a:latin typeface="+mn-ea"/>
                <a:ea typeface="+mn-ea"/>
              </a:rPr>
              <a:t>部门办理单位参保登记后，需与税务部门关联登记；</a:t>
            </a:r>
            <a:endParaRPr lang="en-US" altLang="zh-CN" sz="1200" dirty="0">
              <a:latin typeface="+mn-ea"/>
              <a:ea typeface="+mn-ea"/>
            </a:endParaRPr>
          </a:p>
          <a:p>
            <a:pPr eaLnBrk="1" hangingPunct="1">
              <a:lnSpc>
                <a:spcPts val="2800"/>
              </a:lnSpc>
              <a:defRPr/>
            </a:pPr>
            <a:r>
              <a:rPr lang="en-US" altLang="ko-KR" sz="1200" dirty="0">
                <a:latin typeface="+mn-ea"/>
                <a:ea typeface="+mn-ea"/>
              </a:rPr>
              <a:t>11</a:t>
            </a:r>
            <a:r>
              <a:rPr lang="zh-CN" altLang="en-US" sz="1200" dirty="0">
                <a:latin typeface="+mn-ea"/>
                <a:ea typeface="+mn-ea"/>
              </a:rPr>
              <a:t>月</a:t>
            </a:r>
            <a:r>
              <a:rPr lang="en-US" altLang="zh-CN" sz="1200" dirty="0">
                <a:latin typeface="+mn-ea"/>
                <a:ea typeface="+mn-ea"/>
              </a:rPr>
              <a:t>21</a:t>
            </a:r>
            <a:r>
              <a:rPr lang="zh-CN" altLang="en-US" sz="1200" dirty="0">
                <a:latin typeface="+mn-ea"/>
                <a:ea typeface="+mn-ea"/>
              </a:rPr>
              <a:t>日前已参保</a:t>
            </a:r>
            <a:r>
              <a:rPr lang="zh-CN" altLang="en-US" sz="1200" dirty="0">
                <a:latin typeface="+mn-ea"/>
              </a:rPr>
              <a:t>登记</a:t>
            </a:r>
            <a:r>
              <a:rPr lang="zh-CN" altLang="en-US" sz="1200" dirty="0">
                <a:latin typeface="+mn-ea"/>
                <a:ea typeface="+mn-ea"/>
              </a:rPr>
              <a:t>企业，无需税务关联登记，可直接办理社保业务。</a:t>
            </a:r>
            <a:endParaRPr lang="en-US" altLang="ko-KR" sz="1200" dirty="0">
              <a:latin typeface="+mn-ea"/>
              <a:ea typeface="+mn-ea"/>
            </a:endParaRPr>
          </a:p>
        </p:txBody>
      </p:sp>
      <p:sp>
        <p:nvSpPr>
          <p:cNvPr id="10" name="矩形 9"/>
          <p:cNvSpPr/>
          <p:nvPr/>
        </p:nvSpPr>
        <p:spPr>
          <a:xfrm>
            <a:off x="1184333" y="1419622"/>
            <a:ext cx="1011403" cy="724109"/>
          </a:xfrm>
          <a:prstGeom prst="rect">
            <a:avLst/>
          </a:prstGeom>
        </p:spPr>
        <p:txBody>
          <a:bodyPr>
            <a:spAutoFit/>
            <a:scene3d>
              <a:camera prst="orthographicFront"/>
              <a:lightRig rig="threePt" dir="t"/>
            </a:scene3d>
            <a:sp3d contourW="12700"/>
          </a:bodyPr>
          <a:lstStyle/>
          <a:p>
            <a:pPr algn="ctr">
              <a:lnSpc>
                <a:spcPct val="120000"/>
              </a:lnSpc>
              <a:defRPr/>
            </a:pPr>
            <a:r>
              <a:rPr lang="zh-CN" altLang="en-US" b="1" dirty="0">
                <a:solidFill>
                  <a:schemeClr val="tx1">
                    <a:lumMod val="75000"/>
                    <a:lumOff val="25000"/>
                  </a:schemeClr>
                </a:solidFill>
              </a:rPr>
              <a:t>单位关联登记</a:t>
            </a:r>
          </a:p>
        </p:txBody>
      </p:sp>
      <p:sp>
        <p:nvSpPr>
          <p:cNvPr id="11" name="文本框 10"/>
          <p:cNvSpPr txBox="1"/>
          <p:nvPr/>
        </p:nvSpPr>
        <p:spPr>
          <a:xfrm>
            <a:off x="2853593" y="1582078"/>
            <a:ext cx="3108315" cy="810478"/>
          </a:xfrm>
          <a:prstGeom prst="rect">
            <a:avLst/>
          </a:prstGeom>
          <a:noFill/>
        </p:spPr>
        <p:txBody>
          <a:bodyPr>
            <a:spAutoFit/>
            <a:scene3d>
              <a:camera prst="orthographicFront"/>
              <a:lightRig rig="threePt" dir="t"/>
            </a:scene3d>
            <a:sp3d contourW="12700"/>
          </a:bodyPr>
          <a:lstStyle/>
          <a:p>
            <a:pPr eaLnBrk="1" hangingPunct="1">
              <a:lnSpc>
                <a:spcPts val="2800"/>
              </a:lnSpc>
              <a:defRPr/>
            </a:pPr>
            <a:r>
              <a:rPr lang="en-US" altLang="ko-KR" sz="1200" dirty="0" err="1">
                <a:latin typeface="+mn-ea"/>
                <a:ea typeface="+mn-ea"/>
              </a:rPr>
              <a:t>企业通过</a:t>
            </a:r>
            <a:r>
              <a:rPr lang="zh-CN" altLang="zh-CN" sz="1200" dirty="0">
                <a:latin typeface="+mn-ea"/>
                <a:ea typeface="+mn-ea"/>
              </a:rPr>
              <a:t>社保分中心申报单位登记、人员登记、核定</a:t>
            </a:r>
            <a:r>
              <a:rPr lang="zh-CN" altLang="en-US" sz="1200" dirty="0">
                <a:latin typeface="+mn-ea"/>
                <a:ea typeface="+mn-ea"/>
              </a:rPr>
              <a:t>缴费基数和</a:t>
            </a:r>
            <a:r>
              <a:rPr lang="zh-CN" altLang="zh-CN" sz="1200" dirty="0">
                <a:latin typeface="+mn-ea"/>
                <a:ea typeface="+mn-ea"/>
              </a:rPr>
              <a:t>应缴金额等业务</a:t>
            </a:r>
            <a:r>
              <a:rPr lang="zh-CN" altLang="en-US" sz="1200" dirty="0">
                <a:latin typeface="+mn-ea"/>
                <a:ea typeface="+mn-ea"/>
              </a:rPr>
              <a:t>。</a:t>
            </a:r>
            <a:endParaRPr lang="ko-KR" altLang="en-US" sz="1200" dirty="0">
              <a:latin typeface="+mn-ea"/>
              <a:ea typeface="+mn-ea"/>
            </a:endParaRPr>
          </a:p>
        </p:txBody>
      </p:sp>
      <p:sp>
        <p:nvSpPr>
          <p:cNvPr id="12" name="文本框 11"/>
          <p:cNvSpPr txBox="1"/>
          <p:nvPr/>
        </p:nvSpPr>
        <p:spPr>
          <a:xfrm>
            <a:off x="6084168" y="3015398"/>
            <a:ext cx="3108315" cy="1887696"/>
          </a:xfrm>
          <a:prstGeom prst="rect">
            <a:avLst/>
          </a:prstGeom>
          <a:noFill/>
        </p:spPr>
        <p:txBody>
          <a:bodyPr>
            <a:spAutoFit/>
            <a:scene3d>
              <a:camera prst="orthographicFront"/>
              <a:lightRig rig="threePt" dir="t"/>
            </a:scene3d>
            <a:sp3d contourW="12700"/>
          </a:bodyPr>
          <a:lstStyle/>
          <a:p>
            <a:pPr eaLnBrk="1" hangingPunct="1">
              <a:lnSpc>
                <a:spcPts val="2800"/>
              </a:lnSpc>
              <a:defRPr/>
            </a:pPr>
            <a:r>
              <a:rPr lang="en-US" altLang="ko-KR" sz="1200" dirty="0" err="1">
                <a:latin typeface="+mn-ea"/>
                <a:ea typeface="+mn-ea"/>
              </a:rPr>
              <a:t>企业通过税务部门单位客户端、办税服务厅征收窗口等渠道进行申报，使用三方协议扣款、银行临柜、办税服务厅刷卡等方式进行缴费</a:t>
            </a:r>
            <a:r>
              <a:rPr lang="en-US" altLang="ko-KR" sz="1200" dirty="0">
                <a:latin typeface="+mn-ea"/>
                <a:ea typeface="+mn-ea"/>
              </a:rPr>
              <a:t>。</a:t>
            </a:r>
            <a:endParaRPr lang="ko-KR" altLang="en-US" sz="1200" dirty="0">
              <a:latin typeface="+mn-ea"/>
              <a:ea typeface="+mn-ea"/>
            </a:endParaRPr>
          </a:p>
          <a:p>
            <a:pPr eaLnBrk="1" hangingPunct="1">
              <a:lnSpc>
                <a:spcPts val="2800"/>
              </a:lnSpc>
              <a:defRPr/>
            </a:pPr>
            <a:endParaRPr lang="ko-KR" altLang="en-US" sz="1200" dirty="0">
              <a:latin typeface="+mn-ea"/>
              <a:ea typeface="+mn-ea"/>
            </a:endParaRPr>
          </a:p>
        </p:txBody>
      </p:sp>
      <p:grpSp>
        <p:nvGrpSpPr>
          <p:cNvPr id="8" name="组合 19"/>
          <p:cNvGrpSpPr/>
          <p:nvPr/>
        </p:nvGrpSpPr>
        <p:grpSpPr>
          <a:xfrm>
            <a:off x="532284" y="1505918"/>
            <a:ext cx="652049" cy="608986"/>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grpSp>
      <p:sp>
        <p:nvSpPr>
          <p:cNvPr id="24" name="矩形 23"/>
          <p:cNvSpPr/>
          <p:nvPr/>
        </p:nvSpPr>
        <p:spPr>
          <a:xfrm>
            <a:off x="4064653" y="3191249"/>
            <a:ext cx="1011403" cy="757130"/>
          </a:xfrm>
          <a:prstGeom prst="rect">
            <a:avLst/>
          </a:prstGeom>
        </p:spPr>
        <p:txBody>
          <a:bodyPr>
            <a:spAutoFit/>
            <a:scene3d>
              <a:camera prst="orthographicFront"/>
              <a:lightRig rig="threePt" dir="t"/>
            </a:scene3d>
            <a:sp3d contourW="12700"/>
          </a:bodyPr>
          <a:lstStyle/>
          <a:p>
            <a:pPr algn="ctr">
              <a:lnSpc>
                <a:spcPct val="120000"/>
              </a:lnSpc>
              <a:defRPr/>
            </a:pPr>
            <a:r>
              <a:rPr lang="zh-CN" altLang="en-US" b="1" dirty="0">
                <a:solidFill>
                  <a:schemeClr val="tx1">
                    <a:lumMod val="75000"/>
                    <a:lumOff val="25000"/>
                  </a:schemeClr>
                </a:solidFill>
              </a:rPr>
              <a:t>社保申报核定</a:t>
            </a:r>
          </a:p>
        </p:txBody>
      </p:sp>
      <p:grpSp>
        <p:nvGrpSpPr>
          <p:cNvPr id="9" name="组合 24"/>
          <p:cNvGrpSpPr/>
          <p:nvPr/>
        </p:nvGrpSpPr>
        <p:grpSpPr>
          <a:xfrm>
            <a:off x="3412604" y="3277545"/>
            <a:ext cx="652049" cy="608986"/>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grpSp>
      <p:cxnSp>
        <p:nvCxnSpPr>
          <p:cNvPr id="29" name="直接连接符 28"/>
          <p:cNvCxnSpPr/>
          <p:nvPr/>
        </p:nvCxnSpPr>
        <p:spPr>
          <a:xfrm>
            <a:off x="2771775" y="1419225"/>
            <a:ext cx="0" cy="2736850"/>
          </a:xfrm>
          <a:prstGeom prst="line">
            <a:avLst/>
          </a:prstGeom>
          <a:ln/>
        </p:spPr>
        <p:style>
          <a:lnRef idx="3">
            <a:schemeClr val="accent6"/>
          </a:lnRef>
          <a:fillRef idx="0">
            <a:schemeClr val="accent6"/>
          </a:fillRef>
          <a:effectRef idx="2">
            <a:schemeClr val="accent6"/>
          </a:effectRef>
          <a:fontRef idx="minor">
            <a:schemeClr val="tx1"/>
          </a:fontRef>
        </p:style>
      </p:cxnSp>
      <p:sp>
        <p:nvSpPr>
          <p:cNvPr id="21" name="矩形 20"/>
          <p:cNvSpPr/>
          <p:nvPr/>
        </p:nvSpPr>
        <p:spPr>
          <a:xfrm>
            <a:off x="7449029" y="1534811"/>
            <a:ext cx="1011403" cy="724109"/>
          </a:xfrm>
          <a:prstGeom prst="rect">
            <a:avLst/>
          </a:prstGeom>
        </p:spPr>
        <p:txBody>
          <a:bodyPr>
            <a:spAutoFit/>
            <a:scene3d>
              <a:camera prst="orthographicFront"/>
              <a:lightRig rig="threePt" dir="t"/>
            </a:scene3d>
            <a:sp3d contourW="12700"/>
          </a:bodyPr>
          <a:lstStyle/>
          <a:p>
            <a:pPr algn="ctr">
              <a:lnSpc>
                <a:spcPct val="120000"/>
              </a:lnSpc>
              <a:defRPr/>
            </a:pPr>
            <a:r>
              <a:rPr lang="zh-CN" altLang="en-US" b="1" dirty="0">
                <a:solidFill>
                  <a:schemeClr val="tx1">
                    <a:lumMod val="75000"/>
                    <a:lumOff val="25000"/>
                  </a:schemeClr>
                </a:solidFill>
              </a:rPr>
              <a:t>税务申报缴费</a:t>
            </a:r>
          </a:p>
        </p:txBody>
      </p:sp>
      <p:grpSp>
        <p:nvGrpSpPr>
          <p:cNvPr id="13" name="组合 27"/>
          <p:cNvGrpSpPr/>
          <p:nvPr/>
        </p:nvGrpSpPr>
        <p:grpSpPr>
          <a:xfrm>
            <a:off x="6796980" y="1621107"/>
            <a:ext cx="652049" cy="608986"/>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black">
                    <a:lumMod val="75000"/>
                    <a:lumOff val="25000"/>
                  </a:prstClr>
                </a:solidFill>
                <a:latin typeface="微软雅黑"/>
                <a:ea typeface="微软雅黑"/>
              </a:endParaRPr>
            </a:p>
          </p:txBody>
        </p:sp>
      </p:grpSp>
      <p:cxnSp>
        <p:nvCxnSpPr>
          <p:cNvPr id="33" name="直接连接符 32"/>
          <p:cNvCxnSpPr/>
          <p:nvPr/>
        </p:nvCxnSpPr>
        <p:spPr>
          <a:xfrm>
            <a:off x="5962650" y="1419225"/>
            <a:ext cx="0" cy="2736850"/>
          </a:xfrm>
          <a:prstGeom prst="line">
            <a:avLst/>
          </a:prstGeom>
          <a:ln/>
        </p:spPr>
        <p:style>
          <a:lnRef idx="3">
            <a:schemeClr val="accent6"/>
          </a:lnRef>
          <a:fillRef idx="0">
            <a:schemeClr val="accent6"/>
          </a:fillRef>
          <a:effectRef idx="2">
            <a:schemeClr val="accent6"/>
          </a:effectRef>
          <a:fontRef idx="minor">
            <a:schemeClr val="tx1"/>
          </a:fontRef>
        </p:style>
      </p:cxnSp>
      <p:sp>
        <p:nvSpPr>
          <p:cNvPr id="8206" name="形状 18"/>
          <p:cNvSpPr>
            <a:spLocks noChangeArrowheads="1"/>
          </p:cNvSpPr>
          <p:nvPr/>
        </p:nvSpPr>
        <p:spPr bwMode="auto">
          <a:xfrm>
            <a:off x="661988" y="1524000"/>
            <a:ext cx="400050" cy="577850"/>
          </a:xfrm>
          <a:prstGeom prst="rect">
            <a:avLst/>
          </a:prstGeom>
          <a:noFill/>
          <a:ln w="0">
            <a:noFill/>
            <a:miter lim="800000"/>
            <a:headEnd/>
            <a:tailEnd/>
          </a:ln>
        </p:spPr>
        <p:txBody>
          <a:bodyPr wrap="none" lIns="68580" tIns="34290" rIns="68580" bIns="34290">
            <a:spAutoFit/>
          </a:bodyPr>
          <a:lstStyle/>
          <a:p>
            <a:pPr defTabSz="682625" hangingPunct="1"/>
            <a:r>
              <a:rPr lang="en-US" altLang="ko-KR" sz="3300" b="1">
                <a:solidFill>
                  <a:srgbClr val="3194C6"/>
                </a:solidFill>
                <a:latin typeface="微软雅黑" pitchFamily="34" charset="-122"/>
                <a:ea typeface="微软雅黑" pitchFamily="34" charset="-122"/>
              </a:rPr>
              <a:t>1</a:t>
            </a:r>
            <a:endParaRPr lang="ko-KR" altLang="en-US" sz="3300" b="1">
              <a:solidFill>
                <a:srgbClr val="3194C6"/>
              </a:solidFill>
              <a:latin typeface="微软雅黑" pitchFamily="34" charset="-122"/>
              <a:ea typeface="微软雅黑" pitchFamily="34" charset="-122"/>
            </a:endParaRPr>
          </a:p>
        </p:txBody>
      </p:sp>
      <p:sp>
        <p:nvSpPr>
          <p:cNvPr id="8207" name="形状 18"/>
          <p:cNvSpPr>
            <a:spLocks noChangeArrowheads="1"/>
          </p:cNvSpPr>
          <p:nvPr/>
        </p:nvSpPr>
        <p:spPr bwMode="auto">
          <a:xfrm>
            <a:off x="3544888" y="3292475"/>
            <a:ext cx="400050" cy="576263"/>
          </a:xfrm>
          <a:prstGeom prst="rect">
            <a:avLst/>
          </a:prstGeom>
          <a:noFill/>
          <a:ln w="0">
            <a:noFill/>
            <a:miter lim="800000"/>
            <a:headEnd/>
            <a:tailEnd/>
          </a:ln>
        </p:spPr>
        <p:txBody>
          <a:bodyPr wrap="none" lIns="68580" tIns="34290" rIns="68580" bIns="34290">
            <a:spAutoFit/>
          </a:bodyPr>
          <a:lstStyle/>
          <a:p>
            <a:pPr defTabSz="682625" hangingPunct="1"/>
            <a:r>
              <a:rPr lang="en-US" altLang="ko-KR" sz="3300" b="1">
                <a:solidFill>
                  <a:srgbClr val="3194C6"/>
                </a:solidFill>
                <a:latin typeface="微软雅黑" pitchFamily="34" charset="-122"/>
                <a:ea typeface="微软雅黑" pitchFamily="34" charset="-122"/>
              </a:rPr>
              <a:t>2</a:t>
            </a:r>
            <a:endParaRPr lang="ko-KR" altLang="en-US" sz="3300" b="1">
              <a:solidFill>
                <a:srgbClr val="3194C6"/>
              </a:solidFill>
              <a:latin typeface="微软雅黑" pitchFamily="34" charset="-122"/>
              <a:ea typeface="微软雅黑" pitchFamily="34" charset="-122"/>
            </a:endParaRPr>
          </a:p>
        </p:txBody>
      </p:sp>
      <p:sp>
        <p:nvSpPr>
          <p:cNvPr id="8208" name="形状 18"/>
          <p:cNvSpPr>
            <a:spLocks noChangeArrowheads="1"/>
          </p:cNvSpPr>
          <p:nvPr/>
        </p:nvSpPr>
        <p:spPr bwMode="auto">
          <a:xfrm>
            <a:off x="6923088" y="1654175"/>
            <a:ext cx="400050" cy="576263"/>
          </a:xfrm>
          <a:prstGeom prst="rect">
            <a:avLst/>
          </a:prstGeom>
          <a:noFill/>
          <a:ln w="0">
            <a:noFill/>
            <a:miter lim="800000"/>
            <a:headEnd/>
            <a:tailEnd/>
          </a:ln>
        </p:spPr>
        <p:txBody>
          <a:bodyPr wrap="none" lIns="68580" tIns="34290" rIns="68580" bIns="34290">
            <a:spAutoFit/>
          </a:bodyPr>
          <a:lstStyle/>
          <a:p>
            <a:pPr defTabSz="682625" hangingPunct="1"/>
            <a:r>
              <a:rPr lang="en-US" altLang="ko-KR" sz="3300" b="1">
                <a:solidFill>
                  <a:srgbClr val="3194C6"/>
                </a:solidFill>
                <a:latin typeface="微软雅黑" pitchFamily="34" charset="-122"/>
                <a:ea typeface="微软雅黑" pitchFamily="34" charset="-122"/>
              </a:rPr>
              <a:t>3</a:t>
            </a:r>
            <a:endParaRPr lang="ko-KR" altLang="en-US" sz="3300" b="1">
              <a:solidFill>
                <a:srgbClr val="3194C6"/>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47"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childTnLst>
                          </p:cTn>
                        </p:par>
                        <p:par>
                          <p:cTn id="13" fill="hold" nodeType="afterGroup">
                            <p:stCondLst>
                              <p:cond delay="10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1"/>
          <p:cNvSpPr>
            <a:spLocks noChangeArrowheads="1"/>
          </p:cNvSpPr>
          <p:nvPr/>
        </p:nvSpPr>
        <p:spPr bwMode="auto">
          <a:xfrm>
            <a:off x="0" y="762000"/>
            <a:ext cx="8802688" cy="3444875"/>
          </a:xfrm>
          <a:prstGeom prst="rect">
            <a:avLst/>
          </a:prstGeom>
          <a:solidFill>
            <a:srgbClr val="FFFFFF">
              <a:alpha val="49803"/>
            </a:srgbClr>
          </a:solidFill>
          <a:ln w="0">
            <a:noFill/>
            <a:miter lim="800000"/>
            <a:headEnd/>
            <a:tailEnd/>
          </a:ln>
        </p:spPr>
        <p:txBody>
          <a:bodyPr anchor="ctr"/>
          <a:lstStyle/>
          <a:p>
            <a:pPr algn="ctr" eaLnBrk="1" hangingPunct="1"/>
            <a:endParaRPr lang="ko-KR" altLang="en-US">
              <a:solidFill>
                <a:srgbClr val="FFFFFF"/>
              </a:solidFill>
              <a:latin typeface="微软雅黑" pitchFamily="34" charset="-122"/>
              <a:ea typeface="微软雅黑" pitchFamily="34" charset="-122"/>
            </a:endParaRPr>
          </a:p>
        </p:txBody>
      </p:sp>
      <p:sp>
        <p:nvSpPr>
          <p:cNvPr id="17" name="矩形 16"/>
          <p:cNvSpPr>
            <a:spLocks noChangeArrowheads="1"/>
          </p:cNvSpPr>
          <p:nvPr/>
        </p:nvSpPr>
        <p:spPr bwMode="auto">
          <a:xfrm>
            <a:off x="0" y="365125"/>
            <a:ext cx="3203575" cy="520700"/>
          </a:xfrm>
          <a:prstGeom prst="rect">
            <a:avLst/>
          </a:prstGeom>
          <a:noFill/>
          <a:ln w="0">
            <a:noFill/>
            <a:miter lim="800000"/>
            <a:headEnd/>
            <a:tailEnd/>
          </a:ln>
        </p:spPr>
        <p:txBody>
          <a:bodyPr>
            <a:spAutoFit/>
          </a:bodyPr>
          <a:lstStyle/>
          <a:p>
            <a:pPr eaLnBrk="1" hangingPunct="1"/>
            <a:r>
              <a:rPr lang="en-US" altLang="ko-KR" sz="2800" b="1">
                <a:solidFill>
                  <a:srgbClr val="FFFFFF"/>
                </a:solidFill>
                <a:latin typeface="Calibri" pitchFamily="34" charset="0"/>
              </a:rPr>
              <a:t> </a:t>
            </a:r>
            <a:endParaRPr lang="ko-KR" altLang="en-US" sz="2800" b="1">
              <a:solidFill>
                <a:srgbClr val="FFFFFF"/>
              </a:solidFill>
              <a:latin typeface="Calibri" pitchFamily="34" charset="0"/>
            </a:endParaRPr>
          </a:p>
        </p:txBody>
      </p:sp>
      <p:pic>
        <p:nvPicPr>
          <p:cNvPr id="9220" name="图片 3"/>
          <p:cNvPicPr>
            <a:picLocks noChangeAspect="1"/>
          </p:cNvPicPr>
          <p:nvPr/>
        </p:nvPicPr>
        <p:blipFill>
          <a:blip r:embed="rId2"/>
          <a:srcRect/>
          <a:stretch>
            <a:fillRect/>
          </a:stretch>
        </p:blipFill>
        <p:spPr bwMode="auto">
          <a:xfrm>
            <a:off x="3027363" y="776288"/>
            <a:ext cx="5000625" cy="3894137"/>
          </a:xfrm>
          <a:prstGeom prst="rect">
            <a:avLst/>
          </a:prstGeom>
          <a:noFill/>
          <a:ln w="9525">
            <a:noFill/>
            <a:miter lim="800000"/>
            <a:headEnd/>
            <a:tailEnd/>
          </a:ln>
        </p:spPr>
      </p:pic>
      <p:grpSp>
        <p:nvGrpSpPr>
          <p:cNvPr id="2" name="组合 5"/>
          <p:cNvGrpSpPr/>
          <p:nvPr/>
        </p:nvGrpSpPr>
        <p:grpSpPr>
          <a:xfrm>
            <a:off x="42523" y="987574"/>
            <a:ext cx="2836679" cy="648072"/>
            <a:chOff x="1591195" y="3531392"/>
            <a:chExt cx="1721136" cy="774463"/>
          </a:xfrm>
          <a:effectLst>
            <a:outerShdw blurRad="444500" dist="254000" dir="8100000" algn="tr" rotWithShape="0">
              <a:prstClr val="black">
                <a:alpha val="50000"/>
              </a:prstClr>
            </a:outerShdw>
          </a:effectLst>
        </p:grpSpPr>
        <p:sp>
          <p:nvSpPr>
            <p:cNvPr id="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sp>
          <p:nvSpPr>
            <p:cNvPr id="8"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sp>
        <p:nvSpPr>
          <p:cNvPr id="9" name="TextBox 19"/>
          <p:cNvSpPr txBox="1"/>
          <p:nvPr/>
        </p:nvSpPr>
        <p:spPr>
          <a:xfrm>
            <a:off x="-69850" y="1176338"/>
            <a:ext cx="3168650" cy="368300"/>
          </a:xfrm>
          <a:prstGeom prst="rect">
            <a:avLst/>
          </a:prstGeom>
          <a:noFill/>
        </p:spPr>
        <p:txBody>
          <a:bodyPr tIns="0" bIns="0">
            <a:spAutoFit/>
          </a:bodyPr>
          <a:lstStyle/>
          <a:p>
            <a:pPr eaLnBrk="1" fontAlgn="auto" hangingPunct="1">
              <a:lnSpc>
                <a:spcPct val="150000"/>
              </a:lnSpc>
              <a:spcBef>
                <a:spcPts val="0"/>
              </a:spcBef>
              <a:spcAft>
                <a:spcPts val="0"/>
              </a:spcAft>
              <a:defRPr/>
            </a:pPr>
            <a:r>
              <a:rPr lang="en-US" altLang="zh-CN" sz="1600" b="1" kern="0" dirty="0">
                <a:solidFill>
                  <a:srgbClr val="0000CC"/>
                </a:solidFill>
                <a:latin typeface="微软雅黑"/>
                <a:ea typeface="微软雅黑"/>
                <a:cs typeface="华文黑体" pitchFamily="2" charset="-122"/>
              </a:rPr>
              <a:t>《</a:t>
            </a:r>
            <a:r>
              <a:rPr lang="zh-CN" altLang="en-US" sz="1600" b="1" kern="0" dirty="0">
                <a:solidFill>
                  <a:srgbClr val="0000CC"/>
                </a:solidFill>
                <a:latin typeface="微软雅黑"/>
                <a:ea typeface="微软雅黑"/>
                <a:cs typeface="华文黑体" pitchFamily="2" charset="-122"/>
              </a:rPr>
              <a:t>天津市社会保险经办告知单</a:t>
            </a:r>
            <a:r>
              <a:rPr lang="en-US" altLang="zh-CN" sz="1600" b="1" kern="0" dirty="0">
                <a:solidFill>
                  <a:srgbClr val="0000CC"/>
                </a:solidFill>
                <a:latin typeface="微软雅黑"/>
                <a:ea typeface="微软雅黑"/>
                <a:cs typeface="华文黑体" pitchFamily="2" charset="-122"/>
              </a:rPr>
              <a:t>》</a:t>
            </a:r>
            <a:endParaRPr lang="zh-CN" altLang="en-US" sz="1600" b="1" kern="0" dirty="0">
              <a:solidFill>
                <a:srgbClr val="0000CC"/>
              </a:solidFill>
              <a:latin typeface="微软雅黑"/>
              <a:ea typeface="微软雅黑"/>
              <a:cs typeface="华文黑体"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0-#ppt_w/2"/>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12" accel="58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500" fill="hold"/>
                                        <p:tgtEl>
                                          <p:spTgt spid="2"/>
                                        </p:tgtEl>
                                        <p:attrNameLst>
                                          <p:attrName>ppt_x</p:attrName>
                                        </p:attrNameLst>
                                      </p:cBhvr>
                                      <p:tavLst>
                                        <p:tav tm="0">
                                          <p:val>
                                            <p:strVal val="0-#ppt_w/2"/>
                                          </p:val>
                                        </p:tav>
                                        <p:tav tm="100000">
                                          <p:val>
                                            <p:strVal val="#ppt_x"/>
                                          </p:val>
                                        </p:tav>
                                      </p:tavLst>
                                    </p:anim>
                                    <p:anim calcmode="lin" valueType="num">
                                      <p:cBhvr additive="base">
                                        <p:cTn id="12" dur="1500" fill="hold"/>
                                        <p:tgtEl>
                                          <p:spTgt spid="2"/>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
          <p:cNvSpPr txBox="1">
            <a:spLocks noChangeArrowheads="1"/>
          </p:cNvSpPr>
          <p:nvPr/>
        </p:nvSpPr>
        <p:spPr bwMode="auto">
          <a:xfrm>
            <a:off x="1965325" y="996950"/>
            <a:ext cx="1620838" cy="830263"/>
          </a:xfrm>
          <a:prstGeom prst="rect">
            <a:avLst/>
          </a:prstGeom>
          <a:noFill/>
          <a:ln w="9525">
            <a:noFill/>
            <a:miter lim="800000"/>
            <a:headEnd/>
            <a:tailEnd/>
          </a:ln>
        </p:spPr>
        <p:txBody>
          <a:bodyPr wrap="none">
            <a:spAutoFit/>
          </a:bodyPr>
          <a:lstStyle/>
          <a:p>
            <a:pPr marL="0" lvl="1" eaLnBrk="1" hangingPunct="1"/>
            <a:r>
              <a:rPr lang="zh-CN" altLang="en-US" sz="1100" b="1">
                <a:solidFill>
                  <a:srgbClr val="080808"/>
                </a:solidFill>
                <a:latin typeface="微软雅黑" pitchFamily="34" charset="-122"/>
                <a:ea typeface="微软雅黑" pitchFamily="34" charset="-122"/>
              </a:rPr>
              <a:t> </a:t>
            </a:r>
            <a:r>
              <a:rPr lang="zh-CN" altLang="en-US" sz="2000" b="1">
                <a:solidFill>
                  <a:srgbClr val="080808"/>
                </a:solidFill>
                <a:latin typeface="微软雅黑" pitchFamily="34" charset="-122"/>
                <a:ea typeface="微软雅黑" pitchFamily="34" charset="-122"/>
              </a:rPr>
              <a:t>第三部分</a:t>
            </a:r>
            <a:endParaRPr lang="en-US" altLang="zh-CN" sz="2000" b="1">
              <a:solidFill>
                <a:srgbClr val="080808"/>
              </a:solidFill>
              <a:latin typeface="微软雅黑" pitchFamily="34" charset="-122"/>
              <a:ea typeface="微软雅黑" pitchFamily="34" charset="-122"/>
            </a:endParaRPr>
          </a:p>
          <a:p>
            <a:pPr marL="0" lvl="1" eaLnBrk="1" hangingPunct="1"/>
            <a:r>
              <a:rPr lang="zh-CN" altLang="en-US" sz="2800" b="1">
                <a:solidFill>
                  <a:srgbClr val="0000CC"/>
                </a:solidFill>
                <a:latin typeface="微软雅黑" pitchFamily="34" charset="-122"/>
                <a:ea typeface="微软雅黑" pitchFamily="34" charset="-122"/>
              </a:rPr>
              <a:t>工作提醒</a:t>
            </a:r>
            <a:endParaRPr lang="en-US" altLang="zh-CN" sz="2800" b="1">
              <a:solidFill>
                <a:srgbClr val="0000CC"/>
              </a:solidFill>
              <a:latin typeface="微软雅黑" pitchFamily="34" charset="-122"/>
              <a:ea typeface="微软雅黑" pitchFamily="34" charset="-122"/>
            </a:endParaRPr>
          </a:p>
        </p:txBody>
      </p:sp>
      <p:grpSp>
        <p:nvGrpSpPr>
          <p:cNvPr id="3" name="组合 4"/>
          <p:cNvGrpSpPr/>
          <p:nvPr/>
        </p:nvGrpSpPr>
        <p:grpSpPr>
          <a:xfrm>
            <a:off x="236417" y="843560"/>
            <a:ext cx="1197175" cy="119717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7" name="椭圆 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14" name="TextBox 13"/>
          <p:cNvSpPr txBox="1">
            <a:spLocks noChangeArrowheads="1"/>
          </p:cNvSpPr>
          <p:nvPr/>
        </p:nvSpPr>
        <p:spPr bwMode="auto">
          <a:xfrm>
            <a:off x="457200" y="1057275"/>
            <a:ext cx="903288" cy="677863"/>
          </a:xfrm>
          <a:prstGeom prst="rect">
            <a:avLst/>
          </a:prstGeom>
          <a:noFill/>
          <a:ln w="9525">
            <a:noFill/>
            <a:miter lim="800000"/>
            <a:headEnd/>
            <a:tailEnd/>
          </a:ln>
        </p:spPr>
        <p:txBody>
          <a:bodyPr lIns="0" tIns="0" rIns="0" bIns="0">
            <a:spAutoFit/>
          </a:bodyPr>
          <a:lstStyle/>
          <a:p>
            <a:pPr eaLnBrk="1" hangingPunct="1"/>
            <a:r>
              <a:rPr lang="en-US" altLang="zh-CN" sz="4400" b="1">
                <a:solidFill>
                  <a:srgbClr val="0000CC"/>
                </a:solidFill>
                <a:latin typeface="微软雅黑" pitchFamily="34" charset="-122"/>
                <a:ea typeface="微软雅黑" pitchFamily="34" charset="-122"/>
              </a:rPr>
              <a:t>03</a:t>
            </a:r>
            <a:endParaRPr lang="zh-CN" altLang="en-US" sz="4400" b="1">
              <a:solidFill>
                <a:srgbClr val="0000CC"/>
              </a:solidFill>
              <a:latin typeface="微软雅黑" pitchFamily="34" charset="-122"/>
              <a:ea typeface="微软雅黑" pitchFamily="34" charset="-122"/>
            </a:endParaRPr>
          </a:p>
        </p:txBody>
      </p:sp>
      <p:grpSp>
        <p:nvGrpSpPr>
          <p:cNvPr id="4" name="组合 25"/>
          <p:cNvGrpSpPr/>
          <p:nvPr/>
        </p:nvGrpSpPr>
        <p:grpSpPr>
          <a:xfrm>
            <a:off x="3995936" y="2139703"/>
            <a:ext cx="3203801" cy="1675906"/>
            <a:chOff x="1591195" y="3531392"/>
            <a:chExt cx="1721136" cy="774463"/>
          </a:xfrm>
          <a:effectLst>
            <a:outerShdw blurRad="444500" dist="254000" dir="8100000" algn="tr" rotWithShape="0">
              <a:prstClr val="black">
                <a:alpha val="50000"/>
              </a:prstClr>
            </a:outerShdw>
          </a:effectLst>
        </p:grpSpPr>
        <p:sp>
          <p:nvSpPr>
            <p:cNvPr id="27"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sp>
          <p:nvSpPr>
            <p:cNvPr id="29"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chemeClr val="bg1"/>
                </a:gs>
                <a:gs pos="100000">
                  <a:schemeClr val="bg1">
                    <a:lumMod val="7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prstClr val="white"/>
                </a:solidFill>
                <a:latin typeface="微软雅黑"/>
                <a:ea typeface="微软雅黑"/>
              </a:endParaRPr>
            </a:p>
          </p:txBody>
        </p:sp>
      </p:grpSp>
      <p:sp>
        <p:nvSpPr>
          <p:cNvPr id="35" name="TextBox 25"/>
          <p:cNvSpPr txBox="1"/>
          <p:nvPr/>
        </p:nvSpPr>
        <p:spPr>
          <a:xfrm>
            <a:off x="4810125" y="2708275"/>
            <a:ext cx="1817688" cy="692150"/>
          </a:xfrm>
          <a:prstGeom prst="rect">
            <a:avLst/>
          </a:prstGeom>
          <a:noFill/>
        </p:spPr>
        <p:txBody>
          <a:bodyPr tIns="0" bIns="0">
            <a:spAutoFit/>
          </a:bodyPr>
          <a:lstStyle/>
          <a:p>
            <a:pPr eaLnBrk="1" fontAlgn="auto" hangingPunct="1">
              <a:lnSpc>
                <a:spcPct val="150000"/>
              </a:lnSpc>
              <a:spcBef>
                <a:spcPts val="0"/>
              </a:spcBef>
              <a:spcAft>
                <a:spcPts val="0"/>
              </a:spcAft>
              <a:defRPr/>
            </a:pPr>
            <a:r>
              <a:rPr lang="zh-CN" altLang="en-US" sz="1600" kern="0" dirty="0">
                <a:solidFill>
                  <a:srgbClr val="170B96"/>
                </a:solidFill>
                <a:latin typeface="微软雅黑"/>
                <a:ea typeface="微软雅黑"/>
                <a:cs typeface="华文黑体" pitchFamily="2" charset="-122"/>
              </a:rPr>
              <a:t>企业社会保险费征收划转后注意事项</a:t>
            </a:r>
          </a:p>
        </p:txBody>
      </p:sp>
      <p:sp>
        <p:nvSpPr>
          <p:cNvPr id="10247" name="Freeform 77"/>
          <p:cNvSpPr>
            <a:spLocks noEditPoints="1"/>
          </p:cNvSpPr>
          <p:nvPr/>
        </p:nvSpPr>
        <p:spPr bwMode="auto">
          <a:xfrm>
            <a:off x="4249738" y="2730500"/>
            <a:ext cx="346075" cy="504825"/>
          </a:xfrm>
          <a:custGeom>
            <a:avLst/>
            <a:gdLst>
              <a:gd name="T0" fmla="*/ 855487448 w 70"/>
              <a:gd name="T1" fmla="*/ 0 h 102"/>
              <a:gd name="T2" fmla="*/ 0 w 70"/>
              <a:gd name="T3" fmla="*/ 857331482 h 102"/>
              <a:gd name="T4" fmla="*/ 391079566 w 70"/>
              <a:gd name="T5" fmla="*/ 1812648478 h 102"/>
              <a:gd name="T6" fmla="*/ 855487448 w 70"/>
              <a:gd name="T7" fmla="*/ 2147483647 h 102"/>
              <a:gd name="T8" fmla="*/ 1319890541 w 70"/>
              <a:gd name="T9" fmla="*/ 1812648478 h 102"/>
              <a:gd name="T10" fmla="*/ 1710969952 w 70"/>
              <a:gd name="T11" fmla="*/ 857331482 h 102"/>
              <a:gd name="T12" fmla="*/ 855487448 w 70"/>
              <a:gd name="T13" fmla="*/ 0 h 102"/>
              <a:gd name="T14" fmla="*/ 1051024682 w 70"/>
              <a:gd name="T15" fmla="*/ 2131084074 h 102"/>
              <a:gd name="T16" fmla="*/ 659945271 w 70"/>
              <a:gd name="T17" fmla="*/ 2147483647 h 102"/>
              <a:gd name="T18" fmla="*/ 635502344 w 70"/>
              <a:gd name="T19" fmla="*/ 2033103510 h 102"/>
              <a:gd name="T20" fmla="*/ 635502344 w 70"/>
              <a:gd name="T21" fmla="*/ 2033103510 h 102"/>
              <a:gd name="T22" fmla="*/ 1099910226 w 70"/>
              <a:gd name="T23" fmla="*/ 1959616849 h 102"/>
              <a:gd name="T24" fmla="*/ 1075467454 w 70"/>
              <a:gd name="T25" fmla="*/ 2033103510 h 102"/>
              <a:gd name="T26" fmla="*/ 1051024682 w 70"/>
              <a:gd name="T27" fmla="*/ 2131084074 h 102"/>
              <a:gd name="T28" fmla="*/ 611059572 w 70"/>
              <a:gd name="T29" fmla="*/ 1935122946 h 102"/>
              <a:gd name="T30" fmla="*/ 562174027 w 70"/>
              <a:gd name="T31" fmla="*/ 1788149625 h 102"/>
              <a:gd name="T32" fmla="*/ 1148795771 w 70"/>
              <a:gd name="T33" fmla="*/ 1788149625 h 102"/>
              <a:gd name="T34" fmla="*/ 1124352998 w 70"/>
              <a:gd name="T35" fmla="*/ 1886130189 h 102"/>
              <a:gd name="T36" fmla="*/ 611059572 w 70"/>
              <a:gd name="T37" fmla="*/ 1935122946 h 102"/>
              <a:gd name="T38" fmla="*/ 855487448 w 70"/>
              <a:gd name="T39" fmla="*/ 2147483647 h 102"/>
              <a:gd name="T40" fmla="*/ 708830815 w 70"/>
              <a:gd name="T41" fmla="*/ 2147483647 h 102"/>
              <a:gd name="T42" fmla="*/ 1026581910 w 70"/>
              <a:gd name="T43" fmla="*/ 2147483647 h 102"/>
              <a:gd name="T44" fmla="*/ 855487448 w 70"/>
              <a:gd name="T45" fmla="*/ 2147483647 h 102"/>
              <a:gd name="T46" fmla="*/ 1222119143 w 70"/>
              <a:gd name="T47" fmla="*/ 1641181253 h 102"/>
              <a:gd name="T48" fmla="*/ 488850655 w 70"/>
              <a:gd name="T49" fmla="*/ 1641181253 h 102"/>
              <a:gd name="T50" fmla="*/ 366636794 w 70"/>
              <a:gd name="T51" fmla="*/ 1396227369 h 102"/>
              <a:gd name="T52" fmla="*/ 146656672 w 70"/>
              <a:gd name="T53" fmla="*/ 857331482 h 102"/>
              <a:gd name="T54" fmla="*/ 855487448 w 70"/>
              <a:gd name="T55" fmla="*/ 146973359 h 102"/>
              <a:gd name="T56" fmla="*/ 1564313319 w 70"/>
              <a:gd name="T57" fmla="*/ 857331482 h 102"/>
              <a:gd name="T58" fmla="*/ 1344333313 w 70"/>
              <a:gd name="T59" fmla="*/ 1396227369 h 102"/>
              <a:gd name="T60" fmla="*/ 1222119143 w 70"/>
              <a:gd name="T61" fmla="*/ 1641181253 h 102"/>
              <a:gd name="T62" fmla="*/ 1222119143 w 70"/>
              <a:gd name="T63" fmla="*/ 1641181253 h 102"/>
              <a:gd name="T64" fmla="*/ 1222119143 w 70"/>
              <a:gd name="T65" fmla="*/ 1641181253 h 1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0"/>
              <a:gd name="T100" fmla="*/ 0 h 102"/>
              <a:gd name="T101" fmla="*/ 70 w 70"/>
              <a:gd name="T102" fmla="*/ 102 h 1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rgbClr val="170B96"/>
          </a:solidFill>
          <a:ln w="9525">
            <a:noFill/>
            <a:round/>
            <a:headEnd/>
            <a:tailEnd/>
          </a:ln>
        </p:spPr>
        <p:txBody>
          <a:bodyPr lIns="99543" tIns="49773" rIns="99543" bIns="49773"/>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anim calcmode="lin" valueType="num">
                                      <p:cBhvr>
                                        <p:cTn id="12" dur="500" fill="hold"/>
                                        <p:tgtEl>
                                          <p:spTgt spid="14"/>
                                        </p:tgtEl>
                                        <p:attrNameLst>
                                          <p:attrName>ppt_x</p:attrName>
                                        </p:attrNameLst>
                                      </p:cBhvr>
                                      <p:tavLst>
                                        <p:tav tm="0">
                                          <p:val>
                                            <p:strVal val="#ppt_x"/>
                                          </p:val>
                                        </p:tav>
                                        <p:tav tm="100000">
                                          <p:val>
                                            <p:strVal val="#ppt_x"/>
                                          </p:val>
                                        </p:tav>
                                      </p:tavLst>
                                    </p:anim>
                                    <p:anim calcmode="lin" valueType="num">
                                      <p:cBhvr>
                                        <p:cTn id="13" dur="500" fill="hold"/>
                                        <p:tgtEl>
                                          <p:spTgt spid="14"/>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par>
                                <p:cTn id="19" presetID="2" presetClass="entr" presetSubtype="6" accel="5800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1500" fill="hold"/>
                                        <p:tgtEl>
                                          <p:spTgt spid="4"/>
                                        </p:tgtEl>
                                        <p:attrNameLst>
                                          <p:attrName>ppt_x</p:attrName>
                                        </p:attrNameLst>
                                      </p:cBhvr>
                                      <p:tavLst>
                                        <p:tav tm="0">
                                          <p:val>
                                            <p:strVal val="1+#ppt_w/2"/>
                                          </p:val>
                                        </p:tav>
                                        <p:tav tm="100000">
                                          <p:val>
                                            <p:strVal val="#ppt_x"/>
                                          </p:val>
                                        </p:tav>
                                      </p:tavLst>
                                    </p:anim>
                                    <p:anim calcmode="lin" valueType="num">
                                      <p:cBhvr additive="base">
                                        <p:cTn id="22" dur="1500" fill="hold"/>
                                        <p:tgtEl>
                                          <p:spTgt spid="4"/>
                                        </p:tgtEl>
                                        <p:attrNameLst>
                                          <p:attrName>ppt_y</p:attrName>
                                        </p:attrNameLst>
                                      </p:cBhvr>
                                      <p:tavLst>
                                        <p:tav tm="0">
                                          <p:val>
                                            <p:strVal val="1+#ppt_h/2"/>
                                          </p:val>
                                        </p:tav>
                                        <p:tav tm="100000">
                                          <p:val>
                                            <p:strVal val="#ppt_y"/>
                                          </p:val>
                                        </p:tav>
                                      </p:tavLst>
                                    </p:anim>
                                  </p:childTnLst>
                                </p:cTn>
                              </p:par>
                              <p:par>
                                <p:cTn id="23" presetID="2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left)">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051720" y="953755"/>
            <a:ext cx="6336704" cy="1169551"/>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en-US" sz="1600" dirty="0" smtClean="0">
                <a:latin typeface="仿宋" panose="02010609060101010101" pitchFamily="49" charset="-122"/>
                <a:ea typeface="仿宋" panose="02010609060101010101" pitchFamily="49" charset="-122"/>
              </a:rPr>
              <a:t>企业</a:t>
            </a:r>
            <a:r>
              <a:rPr lang="zh-CN" altLang="en-US" sz="1600" dirty="0">
                <a:latin typeface="仿宋" panose="02010609060101010101" pitchFamily="49" charset="-122"/>
                <a:ea typeface="仿宋" panose="02010609060101010101" pitchFamily="49" charset="-122"/>
              </a:rPr>
              <a:t>应于上月</a:t>
            </a:r>
            <a:r>
              <a:rPr lang="en-US" altLang="zh-CN" sz="1600" dirty="0">
                <a:latin typeface="仿宋" panose="02010609060101010101" pitchFamily="49" charset="-122"/>
                <a:ea typeface="仿宋" panose="02010609060101010101" pitchFamily="49" charset="-122"/>
              </a:rPr>
              <a:t>21</a:t>
            </a:r>
            <a:r>
              <a:rPr lang="zh-CN" altLang="en-US" sz="1600" dirty="0">
                <a:latin typeface="仿宋" panose="02010609060101010101" pitchFamily="49" charset="-122"/>
                <a:ea typeface="仿宋" panose="02010609060101010101" pitchFamily="49" charset="-122"/>
              </a:rPr>
              <a:t>日至本月</a:t>
            </a:r>
            <a:r>
              <a:rPr lang="en-US" altLang="zh-CN" sz="1600" dirty="0">
                <a:latin typeface="仿宋" panose="02010609060101010101" pitchFamily="49" charset="-122"/>
                <a:ea typeface="仿宋" panose="02010609060101010101" pitchFamily="49" charset="-122"/>
              </a:rPr>
              <a:t>20</a:t>
            </a:r>
            <a:r>
              <a:rPr lang="zh-CN" altLang="en-US" sz="1600" dirty="0">
                <a:latin typeface="仿宋" panose="02010609060101010101" pitchFamily="49" charset="-122"/>
                <a:ea typeface="仿宋" panose="02010609060101010101" pitchFamily="49" charset="-122"/>
              </a:rPr>
              <a:t>日，通过社保分中心前台或网申系统申报单位登记变更、人员增减及缴费核定等业务，全部受理通过后，持</a:t>
            </a:r>
            <a:r>
              <a:rPr lang="en-US" altLang="zh-CN" sz="1600" dirty="0">
                <a:latin typeface="仿宋" panose="02010609060101010101" pitchFamily="49" charset="-122"/>
                <a:ea typeface="仿宋" panose="02010609060101010101" pitchFamily="49" charset="-122"/>
              </a:rPr>
              <a:t>《</a:t>
            </a:r>
            <a:r>
              <a:rPr lang="zh-CN" altLang="en-US" sz="1600" dirty="0">
                <a:latin typeface="仿宋" panose="02010609060101010101" pitchFamily="49" charset="-122"/>
                <a:ea typeface="仿宋" panose="02010609060101010101" pitchFamily="49" charset="-122"/>
              </a:rPr>
              <a:t>天津市社会保险经办告知单</a:t>
            </a:r>
            <a:r>
              <a:rPr lang="en-US" altLang="zh-CN" sz="1600" dirty="0">
                <a:latin typeface="仿宋" panose="02010609060101010101" pitchFamily="49" charset="-122"/>
                <a:ea typeface="仿宋" panose="02010609060101010101" pitchFamily="49" charset="-122"/>
              </a:rPr>
              <a:t>》</a:t>
            </a:r>
            <a:r>
              <a:rPr lang="zh-CN" altLang="en-US" sz="1600" dirty="0">
                <a:latin typeface="仿宋" panose="02010609060101010101" pitchFamily="49" charset="-122"/>
                <a:ea typeface="仿宋" panose="02010609060101010101" pitchFamily="49" charset="-122"/>
              </a:rPr>
              <a:t>到所属税务部门完成后续缴费业务。</a:t>
            </a:r>
            <a:endParaRPr lang="ko-KR" altLang="en-US" sz="1600" b="1" dirty="0">
              <a:latin typeface="仿宋" panose="02010609060101010101" pitchFamily="49" charset="-122"/>
            </a:endParaRPr>
          </a:p>
        </p:txBody>
      </p:sp>
      <p:grpSp>
        <p:nvGrpSpPr>
          <p:cNvPr id="2" name="组合 32"/>
          <p:cNvGrpSpPr/>
          <p:nvPr/>
        </p:nvGrpSpPr>
        <p:grpSpPr>
          <a:xfrm>
            <a:off x="1259632" y="1203597"/>
            <a:ext cx="619226" cy="62361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36" name="TextBox 13"/>
          <p:cNvSpPr txBox="1">
            <a:spLocks noChangeArrowheads="1"/>
          </p:cNvSpPr>
          <p:nvPr/>
        </p:nvSpPr>
        <p:spPr bwMode="auto">
          <a:xfrm>
            <a:off x="1403350" y="1284288"/>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1</a:t>
            </a:r>
            <a:endParaRPr lang="zh-CN" altLang="en-US" sz="3000" b="1">
              <a:solidFill>
                <a:srgbClr val="3194C6"/>
              </a:solidFill>
              <a:latin typeface="微软雅黑" pitchFamily="34" charset="-122"/>
              <a:ea typeface="微软雅黑" pitchFamily="34" charset="-122"/>
            </a:endParaRPr>
          </a:p>
        </p:txBody>
      </p:sp>
      <p:sp>
        <p:nvSpPr>
          <p:cNvPr id="42" name="矩形 41"/>
          <p:cNvSpPr/>
          <p:nvPr/>
        </p:nvSpPr>
        <p:spPr>
          <a:xfrm>
            <a:off x="2051720" y="2600974"/>
            <a:ext cx="6336704" cy="1473480"/>
          </a:xfrm>
          <a:prstGeom prst="rect">
            <a:avLst/>
          </a:prstGeom>
        </p:spPr>
        <p:txBody>
          <a:bodyPr>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2800"/>
              </a:lnSpc>
              <a:defRPr/>
            </a:pPr>
            <a:r>
              <a:rPr lang="zh-CN" altLang="zh-CN" sz="1600" dirty="0">
                <a:latin typeface="仿宋" panose="02010609060101010101" pitchFamily="49" charset="-122"/>
                <a:ea typeface="仿宋" panose="02010609060101010101" pitchFamily="49" charset="-122"/>
              </a:rPr>
              <a:t>企业应在社保申报核定后，于上月</a:t>
            </a:r>
            <a:r>
              <a:rPr lang="en-US" altLang="zh-CN" sz="1600" dirty="0">
                <a:latin typeface="仿宋" panose="02010609060101010101" pitchFamily="49" charset="-122"/>
                <a:ea typeface="仿宋" panose="02010609060101010101" pitchFamily="49" charset="-122"/>
              </a:rPr>
              <a:t>21</a:t>
            </a:r>
            <a:r>
              <a:rPr lang="zh-CN" altLang="zh-CN" sz="1600" dirty="0">
                <a:latin typeface="仿宋" panose="02010609060101010101" pitchFamily="49" charset="-122"/>
                <a:ea typeface="仿宋" panose="02010609060101010101" pitchFamily="49" charset="-122"/>
              </a:rPr>
              <a:t>日至本月</a:t>
            </a:r>
            <a:r>
              <a:rPr lang="en-US" altLang="zh-CN" sz="1600" dirty="0">
                <a:latin typeface="仿宋" panose="02010609060101010101" pitchFamily="49" charset="-122"/>
                <a:ea typeface="仿宋" panose="02010609060101010101" pitchFamily="49" charset="-122"/>
              </a:rPr>
              <a:t>19</a:t>
            </a:r>
            <a:r>
              <a:rPr lang="zh-CN" altLang="zh-CN" sz="1600" dirty="0">
                <a:latin typeface="仿宋" panose="02010609060101010101" pitchFamily="49" charset="-122"/>
                <a:ea typeface="仿宋" panose="02010609060101010101" pitchFamily="49" charset="-122"/>
              </a:rPr>
              <a:t>日向主管税务部门或通过税务单位客户端申报缴纳当月社保费。同时社保于本月</a:t>
            </a:r>
            <a:r>
              <a:rPr lang="en-US" altLang="zh-CN" sz="1600" dirty="0">
                <a:latin typeface="仿宋" panose="02010609060101010101" pitchFamily="49" charset="-122"/>
                <a:ea typeface="仿宋" panose="02010609060101010101" pitchFamily="49" charset="-122"/>
              </a:rPr>
              <a:t>19</a:t>
            </a:r>
            <a:r>
              <a:rPr lang="zh-CN" altLang="zh-CN" sz="1600" dirty="0">
                <a:latin typeface="仿宋" panose="02010609060101010101" pitchFamily="49" charset="-122"/>
                <a:ea typeface="仿宋" panose="02010609060101010101" pitchFamily="49" charset="-122"/>
              </a:rPr>
              <a:t>日</a:t>
            </a:r>
            <a:r>
              <a:rPr lang="en-US" altLang="zh-CN" sz="1600" dirty="0">
                <a:latin typeface="仿宋" panose="02010609060101010101" pitchFamily="49" charset="-122"/>
                <a:ea typeface="仿宋" panose="02010609060101010101" pitchFamily="49" charset="-122"/>
              </a:rPr>
              <a:t>16</a:t>
            </a:r>
            <a:r>
              <a:rPr lang="zh-CN" altLang="zh-CN" sz="1600" dirty="0">
                <a:latin typeface="仿宋" panose="02010609060101010101" pitchFamily="49" charset="-122"/>
                <a:ea typeface="仿宋" panose="02010609060101010101" pitchFamily="49" charset="-122"/>
              </a:rPr>
              <a:t>时后，不再受理企业本月社会保险费核定申报</a:t>
            </a:r>
            <a:r>
              <a:rPr lang="zh-CN" altLang="en-US" sz="1600" dirty="0">
                <a:latin typeface="仿宋" panose="02010609060101010101" pitchFamily="49" charset="-122"/>
                <a:ea typeface="仿宋" panose="02010609060101010101" pitchFamily="49" charset="-122"/>
              </a:rPr>
              <a:t>。另外，新注册</a:t>
            </a:r>
            <a:r>
              <a:rPr lang="zh-CN" altLang="zh-CN" sz="1600" dirty="0">
                <a:latin typeface="仿宋" panose="02010609060101010101" pitchFamily="49" charset="-122"/>
                <a:ea typeface="仿宋" panose="02010609060101010101" pitchFamily="49" charset="-122"/>
              </a:rPr>
              <a:t>单位</a:t>
            </a:r>
            <a:r>
              <a:rPr lang="zh-CN" altLang="en-US" sz="1600" dirty="0">
                <a:latin typeface="仿宋" panose="02010609060101010101" pitchFamily="49" charset="-122"/>
                <a:ea typeface="仿宋" panose="02010609060101010101" pitchFamily="49" charset="-122"/>
              </a:rPr>
              <a:t>参保</a:t>
            </a:r>
            <a:r>
              <a:rPr lang="zh-CN" altLang="zh-CN" sz="1600" dirty="0">
                <a:latin typeface="仿宋" panose="02010609060101010101" pitchFamily="49" charset="-122"/>
                <a:ea typeface="仿宋" panose="02010609060101010101" pitchFamily="49" charset="-122"/>
              </a:rPr>
              <a:t>登记、</a:t>
            </a:r>
            <a:r>
              <a:rPr lang="zh-CN" altLang="en-US" sz="1600" dirty="0">
                <a:latin typeface="仿宋" panose="02010609060101010101" pitchFamily="49" charset="-122"/>
                <a:ea typeface="仿宋" panose="02010609060101010101" pitchFamily="49" charset="-122"/>
              </a:rPr>
              <a:t>单位及</a:t>
            </a:r>
            <a:r>
              <a:rPr lang="zh-CN" altLang="zh-CN" sz="1600" dirty="0">
                <a:latin typeface="仿宋" panose="02010609060101010101" pitchFamily="49" charset="-122"/>
                <a:ea typeface="仿宋" panose="02010609060101010101" pitchFamily="49" charset="-122"/>
              </a:rPr>
              <a:t>人员</a:t>
            </a:r>
            <a:r>
              <a:rPr lang="zh-CN" altLang="en-US" sz="1600" dirty="0">
                <a:latin typeface="仿宋" panose="02010609060101010101" pitchFamily="49" charset="-122"/>
                <a:ea typeface="仿宋" panose="02010609060101010101" pitchFamily="49" charset="-122"/>
              </a:rPr>
              <a:t>登记信息</a:t>
            </a:r>
            <a:r>
              <a:rPr lang="zh-CN" altLang="zh-CN" sz="1600" dirty="0">
                <a:latin typeface="仿宋" panose="02010609060101010101" pitchFamily="49" charset="-122"/>
                <a:ea typeface="仿宋" panose="02010609060101010101" pitchFamily="49" charset="-122"/>
              </a:rPr>
              <a:t>变更</a:t>
            </a:r>
            <a:r>
              <a:rPr lang="zh-CN" altLang="en-US" sz="1600" dirty="0">
                <a:latin typeface="仿宋" panose="02010609060101010101" pitchFamily="49" charset="-122"/>
                <a:ea typeface="仿宋" panose="02010609060101010101" pitchFamily="49" charset="-122"/>
              </a:rPr>
              <a:t>等</a:t>
            </a:r>
            <a:r>
              <a:rPr lang="zh-CN" altLang="zh-CN" sz="1600" dirty="0">
                <a:latin typeface="仿宋" panose="02010609060101010101" pitchFamily="49" charset="-122"/>
                <a:ea typeface="仿宋" panose="02010609060101010101" pitchFamily="49" charset="-122"/>
              </a:rPr>
              <a:t>可受理至本月</a:t>
            </a:r>
            <a:r>
              <a:rPr lang="en-US" altLang="zh-CN" sz="1600" dirty="0">
                <a:latin typeface="仿宋" panose="02010609060101010101" pitchFamily="49" charset="-122"/>
                <a:ea typeface="仿宋" panose="02010609060101010101" pitchFamily="49" charset="-122"/>
              </a:rPr>
              <a:t>20</a:t>
            </a:r>
            <a:r>
              <a:rPr lang="zh-CN" altLang="zh-CN" sz="1600" dirty="0">
                <a:latin typeface="仿宋" panose="02010609060101010101" pitchFamily="49" charset="-122"/>
                <a:ea typeface="仿宋" panose="02010609060101010101" pitchFamily="49" charset="-122"/>
              </a:rPr>
              <a:t>日。</a:t>
            </a:r>
            <a:endParaRPr lang="ko-KR" altLang="en-US" sz="2800" b="1" dirty="0">
              <a:latin typeface="仿宋" panose="02010609060101010101" pitchFamily="49" charset="-122"/>
            </a:endParaRPr>
          </a:p>
        </p:txBody>
      </p:sp>
      <p:grpSp>
        <p:nvGrpSpPr>
          <p:cNvPr id="3" name="组合 42"/>
          <p:cNvGrpSpPr/>
          <p:nvPr/>
        </p:nvGrpSpPr>
        <p:grpSpPr>
          <a:xfrm>
            <a:off x="1259632" y="2850816"/>
            <a:ext cx="619226" cy="62361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hangingPunct="1">
                <a:defRPr/>
              </a:pPr>
              <a:endParaRPr lang="zh-CN" altLang="en-US" kern="0">
                <a:solidFill>
                  <a:srgbClr val="080808"/>
                </a:solidFill>
                <a:latin typeface="微软雅黑"/>
                <a:ea typeface="微软雅黑"/>
              </a:endParaRPr>
            </a:p>
          </p:txBody>
        </p:sp>
      </p:grpSp>
      <p:sp>
        <p:nvSpPr>
          <p:cNvPr id="46" name="TextBox 13"/>
          <p:cNvSpPr txBox="1">
            <a:spLocks noChangeArrowheads="1"/>
          </p:cNvSpPr>
          <p:nvPr/>
        </p:nvSpPr>
        <p:spPr bwMode="auto">
          <a:xfrm>
            <a:off x="1403350" y="2932113"/>
            <a:ext cx="290513" cy="461962"/>
          </a:xfrm>
          <a:prstGeom prst="rect">
            <a:avLst/>
          </a:prstGeom>
          <a:noFill/>
          <a:ln w="9525">
            <a:noFill/>
            <a:miter lim="800000"/>
            <a:headEnd/>
            <a:tailEnd/>
          </a:ln>
        </p:spPr>
        <p:txBody>
          <a:bodyPr lIns="0" tIns="0" rIns="0" bIns="0">
            <a:spAutoFit/>
          </a:bodyPr>
          <a:lstStyle/>
          <a:p>
            <a:pPr eaLnBrk="1" hangingPunct="1"/>
            <a:r>
              <a:rPr lang="en-US" altLang="zh-CN" sz="3000" b="1">
                <a:solidFill>
                  <a:srgbClr val="3194C6"/>
                </a:solidFill>
                <a:latin typeface="微软雅黑" pitchFamily="34" charset="-122"/>
                <a:ea typeface="微软雅黑" pitchFamily="34" charset="-122"/>
              </a:rPr>
              <a:t>2</a:t>
            </a:r>
            <a:endParaRPr lang="zh-CN" altLang="en-US" sz="3000" b="1">
              <a:solidFill>
                <a:srgbClr val="3194C6"/>
              </a:solidFill>
              <a:latin typeface="微软雅黑" pitchFamily="34" charset="-122"/>
              <a:ea typeface="微软雅黑" pitchFamily="34"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anim calcmode="lin" valueType="num">
                                      <p:cBhvr>
                                        <p:cTn id="12" dur="500" fill="hold"/>
                                        <p:tgtEl>
                                          <p:spTgt spid="36"/>
                                        </p:tgtEl>
                                        <p:attrNameLst>
                                          <p:attrName>ppt_x</p:attrName>
                                        </p:attrNameLst>
                                      </p:cBhvr>
                                      <p:tavLst>
                                        <p:tav tm="0">
                                          <p:val>
                                            <p:strVal val="#ppt_x"/>
                                          </p:val>
                                        </p:tav>
                                        <p:tav tm="100000">
                                          <p:val>
                                            <p:strVal val="#ppt_x"/>
                                          </p:val>
                                        </p:tav>
                                      </p:tavLst>
                                    </p:anim>
                                    <p:anim calcmode="lin" valueType="num">
                                      <p:cBhvr>
                                        <p:cTn id="13" dur="500" fill="hold"/>
                                        <p:tgtEl>
                                          <p:spTgt spid="36"/>
                                        </p:tgtEl>
                                        <p:attrNameLst>
                                          <p:attrName>ppt_y</p:attrName>
                                        </p:attrNameLst>
                                      </p:cBhvr>
                                      <p:tavLst>
                                        <p:tav tm="0">
                                          <p:val>
                                            <p:strVal val="#ppt_y-.1"/>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nodeType="afterGroup">
                            <p:stCondLst>
                              <p:cond delay="1000"/>
                            </p:stCondLst>
                            <p:childTnLst>
                              <p:par>
                                <p:cTn id="18" presetID="47" presetClass="entr" presetSubtype="0"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anim calcmode="lin" valueType="num">
                                      <p:cBhvr>
                                        <p:cTn id="21" dur="500" fill="hold"/>
                                        <p:tgtEl>
                                          <p:spTgt spid="46"/>
                                        </p:tgtEl>
                                        <p:attrNameLst>
                                          <p:attrName>ppt_x</p:attrName>
                                        </p:attrNameLst>
                                      </p:cBhvr>
                                      <p:tavLst>
                                        <p:tav tm="0">
                                          <p:val>
                                            <p:strVal val="#ppt_x"/>
                                          </p:val>
                                        </p:tav>
                                        <p:tav tm="100000">
                                          <p:val>
                                            <p:strVal val="#ppt_x"/>
                                          </p:val>
                                        </p:tav>
                                      </p:tavLst>
                                    </p:anim>
                                    <p:anim calcmode="lin" valueType="num">
                                      <p:cBhvr>
                                        <p:cTn id="2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6"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405</TotalTime>
  <Pages>16</Pages>
  <Words>957</Words>
  <Application>Microsoft Office PowerPoint</Application>
  <PresentationFormat>全屏显示(16:9)</PresentationFormat>
  <Paragraphs>67</Paragraphs>
  <Slides>14</Slides>
  <Notes>0</Notes>
  <HiddenSlides>0</HiddenSlides>
  <MMClips>0</MMClips>
  <ScaleCrop>false</ScaleCrop>
  <HeadingPairs>
    <vt:vector size="4" baseType="variant">
      <vt:variant>
        <vt:lpstr>主题</vt:lpstr>
      </vt:variant>
      <vt:variant>
        <vt:i4>2</vt:i4>
      </vt:variant>
      <vt:variant>
        <vt:lpstr>幻灯片标题</vt:lpstr>
      </vt:variant>
      <vt:variant>
        <vt:i4>14</vt:i4>
      </vt:variant>
    </vt:vector>
  </HeadingPairs>
  <TitlesOfParts>
    <vt:vector size="16" baseType="lpstr">
      <vt:lpstr>默认设计模板</vt:lpstr>
      <vt:lpstr>1_默认设计模板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高惠莉</cp:lastModifiedBy>
  <cp:revision>55</cp:revision>
  <dcterms:created xsi:type="dcterms:W3CDTF">2020-11-02T12:48:00Z</dcterms:created>
  <dcterms:modified xsi:type="dcterms:W3CDTF">2020-11-12T06:22:16Z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2052-11.1.0.10072</vt:lpwstr>
  </property>
</Properties>
</file>